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7" r:id="rId1"/>
  </p:sldMasterIdLst>
  <p:notesMasterIdLst>
    <p:notesMasterId r:id="rId3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Lst>
  <p:sldSz cx="18288000" cy="10287000"/>
  <p:notesSz cx="6858000" cy="9144000"/>
  <p:embeddedFontLst>
    <p:embeddedFont>
      <p:font typeface="Montserrat" pitchFamily="2" charset="77"/>
      <p:regular r:id="rId38"/>
      <p:bold r:id="rId39"/>
      <p:italic r:id="rId40"/>
      <p:boldItalic r:id="rId41"/>
    </p:embeddedFont>
    <p:embeddedFont>
      <p:font typeface="Open Sans" panose="020B0606030504020204" pitchFamily="34" charset="0"/>
      <p:regular r:id="rId42"/>
      <p:bold r:id="rId43"/>
      <p:italic r:id="rId44"/>
      <p:boldItalic r:id="rId45"/>
    </p:embeddedFont>
    <p:embeddedFont>
      <p:font typeface="Roboto Mono" pitchFamily="49" charset="0"/>
      <p:regular r:id="rId46"/>
      <p:bold r:id="rId47"/>
      <p:italic r:id="rId48"/>
      <p:boldItalic r:id="rId4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288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5"/>
    <p:restoredTop sz="94657"/>
  </p:normalViewPr>
  <p:slideViewPr>
    <p:cSldViewPr snapToGrid="0">
      <p:cViewPr varScale="1">
        <p:scale>
          <a:sx n="68" d="100"/>
          <a:sy n="68" d="100"/>
        </p:scale>
        <p:origin x="424" y="208"/>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2.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5.fntdata"/><Relationship Id="rId47" Type="http://schemas.openxmlformats.org/officeDocument/2006/relationships/font" Target="fonts/font10.fntdata"/><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font" Target="fonts/font3.fntdata"/><Relationship Id="rId45" Type="http://schemas.openxmlformats.org/officeDocument/2006/relationships/font" Target="fonts/font8.fntdata"/><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7.fntdata"/><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6.fntdata"/><Relationship Id="rId48" Type="http://schemas.openxmlformats.org/officeDocument/2006/relationships/font" Target="fonts/font11.fntdata"/><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1.fntdata"/><Relationship Id="rId46" Type="http://schemas.openxmlformats.org/officeDocument/2006/relationships/font" Target="fonts/font9.fntdata"/><Relationship Id="rId20" Type="http://schemas.openxmlformats.org/officeDocument/2006/relationships/slide" Target="slides/slide19.xml"/><Relationship Id="rId41"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31abade3fc9_4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1" name="Google Shape;151;g31abade3fc9_4_12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31afdeb668d_0_2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1200">
                <a:solidFill>
                  <a:schemeClr val="dk1"/>
                </a:solidFill>
                <a:latin typeface="Times New Roman"/>
                <a:ea typeface="Times New Roman"/>
                <a:cs typeface="Times New Roman"/>
                <a:sym typeface="Times New Roman"/>
              </a:rPr>
              <a:t>This histogram shows the distribution of delay duration. We can see that the graph is heavily skewed to the right, indicating that most delays are relatively short, typically under one hour. Delays longer than 1 hour are much less common.</a:t>
            </a:r>
            <a:endParaRPr sz="1200">
              <a:solidFill>
                <a:schemeClr val="dk1"/>
              </a:solidFill>
              <a:latin typeface="Times New Roman"/>
              <a:ea typeface="Times New Roman"/>
              <a:cs typeface="Times New Roman"/>
              <a:sym typeface="Times New Roman"/>
            </a:endParaRPr>
          </a:p>
        </p:txBody>
      </p:sp>
      <p:sp>
        <p:nvSpPr>
          <p:cNvPr id="357" name="Google Shape;357;g31afdeb668d_0_23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g31afdeb668d_0_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1200">
                <a:solidFill>
                  <a:schemeClr val="dk1"/>
                </a:solidFill>
                <a:latin typeface="Times New Roman"/>
                <a:ea typeface="Times New Roman"/>
                <a:cs typeface="Times New Roman"/>
                <a:sym typeface="Times New Roman"/>
              </a:rPr>
              <a:t>Then we identified the top 5 largest airlines by the number of flights they operated.</a:t>
            </a:r>
            <a:endParaRPr sz="1200">
              <a:solidFill>
                <a:schemeClr val="dk1"/>
              </a:solidFill>
              <a:latin typeface="Times New Roman"/>
              <a:ea typeface="Times New Roman"/>
              <a:cs typeface="Times New Roman"/>
              <a:sym typeface="Times New Roman"/>
            </a:endParaRPr>
          </a:p>
          <a:p>
            <a:pPr marL="0" lvl="0" indent="0" algn="l" rtl="0">
              <a:lnSpc>
                <a:spcPct val="115000"/>
              </a:lnSpc>
              <a:spcBef>
                <a:spcPts val="0"/>
              </a:spcBef>
              <a:spcAft>
                <a:spcPts val="0"/>
              </a:spcAft>
              <a:buNone/>
            </a:pPr>
            <a:endParaRPr sz="1200">
              <a:solidFill>
                <a:schemeClr val="dk1"/>
              </a:solidFill>
              <a:latin typeface="Times New Roman"/>
              <a:ea typeface="Times New Roman"/>
              <a:cs typeface="Times New Roman"/>
              <a:sym typeface="Times New Roman"/>
            </a:endParaRPr>
          </a:p>
          <a:p>
            <a:pPr marL="0" lvl="0" indent="0" algn="l" rtl="0">
              <a:lnSpc>
                <a:spcPct val="115000"/>
              </a:lnSpc>
              <a:spcBef>
                <a:spcPts val="0"/>
              </a:spcBef>
              <a:spcAft>
                <a:spcPts val="0"/>
              </a:spcAft>
              <a:buClr>
                <a:schemeClr val="dk1"/>
              </a:buClr>
              <a:buSzPts val="1100"/>
              <a:buFont typeface="Arial"/>
              <a:buNone/>
            </a:pPr>
            <a:r>
              <a:rPr lang="en-US" sz="1200">
                <a:solidFill>
                  <a:schemeClr val="dk1"/>
                </a:solidFill>
                <a:latin typeface="Times New Roman"/>
                <a:ea typeface="Times New Roman"/>
                <a:cs typeface="Times New Roman"/>
                <a:sym typeface="Times New Roman"/>
              </a:rPr>
              <a:t>We found that delay durations follow the same trend. Most delays are under 1 hour, and there is a notable decline in frequency in the next time range</a:t>
            </a:r>
            <a:endParaRPr sz="1200">
              <a:solidFill>
                <a:srgbClr val="0D0D0D"/>
              </a:solidFill>
              <a:latin typeface="Times New Roman"/>
              <a:ea typeface="Times New Roman"/>
              <a:cs typeface="Times New Roman"/>
              <a:sym typeface="Times New Roman"/>
            </a:endParaRPr>
          </a:p>
        </p:txBody>
      </p:sp>
      <p:sp>
        <p:nvSpPr>
          <p:cNvPr id="376" name="Google Shape;376;g31afdeb668d_0_15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g31afdeb668d_0_3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1200">
                <a:solidFill>
                  <a:schemeClr val="dk1"/>
                </a:solidFill>
                <a:latin typeface="Times New Roman"/>
                <a:ea typeface="Times New Roman"/>
                <a:cs typeface="Times New Roman"/>
                <a:sym typeface="Times New Roman"/>
              </a:rPr>
              <a:t>This chart shows the peak times for delays and cancellations during the day. The x-axis represents the flight departure time. We observe two peaks in the graph: one is around 3 a.m, and the other one happens during the evening times, from 6pm to 9pm. Delays are least frequent for the early morning flights that depart from its origin around 5am. to 6am.</a:t>
            </a:r>
            <a:endParaRPr sz="1200">
              <a:solidFill>
                <a:schemeClr val="dk1"/>
              </a:solidFill>
              <a:latin typeface="Times New Roman"/>
              <a:ea typeface="Times New Roman"/>
              <a:cs typeface="Times New Roman"/>
              <a:sym typeface="Times New Roman"/>
            </a:endParaRPr>
          </a:p>
          <a:p>
            <a:pPr marL="0" lvl="0" indent="0" algn="l" rtl="0">
              <a:lnSpc>
                <a:spcPct val="115000"/>
              </a:lnSpc>
              <a:spcBef>
                <a:spcPts val="0"/>
              </a:spcBef>
              <a:spcAft>
                <a:spcPts val="0"/>
              </a:spcAft>
              <a:buClr>
                <a:schemeClr val="dk1"/>
              </a:buClr>
              <a:buSzPts val="1100"/>
              <a:buFont typeface="Arial"/>
              <a:buNone/>
            </a:pPr>
            <a:endParaRPr sz="1200">
              <a:solidFill>
                <a:schemeClr val="dk1"/>
              </a:solidFill>
              <a:latin typeface="Times New Roman"/>
              <a:ea typeface="Times New Roman"/>
              <a:cs typeface="Times New Roman"/>
              <a:sym typeface="Times New Roman"/>
            </a:endParaRPr>
          </a:p>
          <a:p>
            <a:pPr marL="0" lvl="0" indent="0" algn="l" rtl="0">
              <a:lnSpc>
                <a:spcPct val="115000"/>
              </a:lnSpc>
              <a:spcBef>
                <a:spcPts val="0"/>
              </a:spcBef>
              <a:spcAft>
                <a:spcPts val="0"/>
              </a:spcAft>
              <a:buClr>
                <a:schemeClr val="dk1"/>
              </a:buClr>
              <a:buSzPts val="1100"/>
              <a:buFont typeface="Arial"/>
              <a:buNone/>
            </a:pPr>
            <a:endParaRPr sz="1200">
              <a:solidFill>
                <a:schemeClr val="dk1"/>
              </a:solidFill>
              <a:latin typeface="Times New Roman"/>
              <a:ea typeface="Times New Roman"/>
              <a:cs typeface="Times New Roman"/>
              <a:sym typeface="Times New Roman"/>
            </a:endParaRPr>
          </a:p>
        </p:txBody>
      </p:sp>
      <p:sp>
        <p:nvSpPr>
          <p:cNvPr id="397" name="Google Shape;397;g31afdeb668d_0_3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g31b9060b5dd_2_2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1200">
                <a:solidFill>
                  <a:schemeClr val="dk1"/>
                </a:solidFill>
                <a:latin typeface="Times New Roman"/>
                <a:ea typeface="Times New Roman"/>
                <a:cs typeface="Times New Roman"/>
                <a:sym typeface="Times New Roman"/>
              </a:rPr>
              <a:t>We also identified the top 5 busiest airports based on the volume of incoming and outgoing flights. The graph on the left shows the delay/cancellation pattern for flights departing from the top 5 airports, and the right graph shows flights arriving at these 5 airports.</a:t>
            </a:r>
            <a:endParaRPr sz="1200">
              <a:solidFill>
                <a:schemeClr val="dk1"/>
              </a:solidFill>
              <a:latin typeface="Times New Roman"/>
              <a:ea typeface="Times New Roman"/>
              <a:cs typeface="Times New Roman"/>
              <a:sym typeface="Times New Roman"/>
            </a:endParaRPr>
          </a:p>
          <a:p>
            <a:pPr marL="0" lvl="0" indent="0" algn="l" rtl="0">
              <a:lnSpc>
                <a:spcPct val="115000"/>
              </a:lnSpc>
              <a:spcBef>
                <a:spcPts val="0"/>
              </a:spcBef>
              <a:spcAft>
                <a:spcPts val="0"/>
              </a:spcAft>
              <a:buClr>
                <a:schemeClr val="dk1"/>
              </a:buClr>
              <a:buSzPts val="1100"/>
              <a:buFont typeface="Arial"/>
              <a:buNone/>
            </a:pPr>
            <a:endParaRPr sz="1200">
              <a:solidFill>
                <a:schemeClr val="dk1"/>
              </a:solidFill>
              <a:latin typeface="Times New Roman"/>
              <a:ea typeface="Times New Roman"/>
              <a:cs typeface="Times New Roman"/>
              <a:sym typeface="Times New Roman"/>
            </a:endParaRPr>
          </a:p>
          <a:p>
            <a:pPr marL="0" lvl="0" indent="0" algn="l" rtl="0">
              <a:lnSpc>
                <a:spcPct val="115000"/>
              </a:lnSpc>
              <a:spcBef>
                <a:spcPts val="0"/>
              </a:spcBef>
              <a:spcAft>
                <a:spcPts val="0"/>
              </a:spcAft>
              <a:buNone/>
            </a:pPr>
            <a:r>
              <a:rPr lang="en-US" sz="1200">
                <a:solidFill>
                  <a:schemeClr val="dk1"/>
                </a:solidFill>
                <a:latin typeface="Times New Roman"/>
                <a:ea typeface="Times New Roman"/>
                <a:cs typeface="Times New Roman"/>
                <a:sym typeface="Times New Roman"/>
              </a:rPr>
              <a:t>From the green boxes, we can see that there is a slight shift in off-peak arrival times compared to departure times, but this makes sense because it takes a few hours for a flight to reach its destination. Other than that, there are still very similar trends. For passengers who want to minimize the risk of delays and cancellation, they can choose early morning flights, or avoid booking flights that depart or arrive during peak hours.</a:t>
            </a:r>
            <a:endParaRPr sz="1200">
              <a:solidFill>
                <a:schemeClr val="dk1"/>
              </a:solidFill>
              <a:latin typeface="Times New Roman"/>
              <a:ea typeface="Times New Roman"/>
              <a:cs typeface="Times New Roman"/>
              <a:sym typeface="Times New Roman"/>
            </a:endParaRPr>
          </a:p>
        </p:txBody>
      </p:sp>
      <p:sp>
        <p:nvSpPr>
          <p:cNvPr id="419" name="Google Shape;419;g31b9060b5dd_2_20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6"/>
        <p:cNvGrpSpPr/>
        <p:nvPr/>
      </p:nvGrpSpPr>
      <p:grpSpPr>
        <a:xfrm>
          <a:off x="0" y="0"/>
          <a:ext cx="0" cy="0"/>
          <a:chOff x="0" y="0"/>
          <a:chExt cx="0" cy="0"/>
        </a:xfrm>
      </p:grpSpPr>
      <p:sp>
        <p:nvSpPr>
          <p:cNvPr id="457" name="Google Shape;457;g31afdeb668d_0_5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1200">
                <a:solidFill>
                  <a:schemeClr val="dk1"/>
                </a:solidFill>
                <a:latin typeface="Times New Roman"/>
                <a:ea typeface="Times New Roman"/>
                <a:cs typeface="Times New Roman"/>
                <a:sym typeface="Times New Roman"/>
              </a:rPr>
              <a:t>We then analyzed the average delay/cancellation rates across a year. Peak seasons are observed during the holiday period from late December to early January and the summer months from June to August, likely due to increased travel demand. Of passengers And September to November experienced lower delay rates.</a:t>
            </a:r>
            <a:endParaRPr sz="1200">
              <a:solidFill>
                <a:schemeClr val="dk1"/>
              </a:solidFill>
              <a:latin typeface="Times New Roman"/>
              <a:ea typeface="Times New Roman"/>
              <a:cs typeface="Times New Roman"/>
              <a:sym typeface="Times New Roman"/>
            </a:endParaRPr>
          </a:p>
        </p:txBody>
      </p:sp>
      <p:sp>
        <p:nvSpPr>
          <p:cNvPr id="458" name="Google Shape;458;g31afdeb668d_0_53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0"/>
        <p:cNvGrpSpPr/>
        <p:nvPr/>
      </p:nvGrpSpPr>
      <p:grpSpPr>
        <a:xfrm>
          <a:off x="0" y="0"/>
          <a:ext cx="0" cy="0"/>
          <a:chOff x="0" y="0"/>
          <a:chExt cx="0" cy="0"/>
        </a:xfrm>
      </p:grpSpPr>
      <p:sp>
        <p:nvSpPr>
          <p:cNvPr id="481" name="Google Shape;481;g31b9060b5dd_6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04800" algn="l" rtl="0">
              <a:lnSpc>
                <a:spcPct val="115000"/>
              </a:lnSpc>
              <a:spcBef>
                <a:spcPts val="0"/>
              </a:spcBef>
              <a:spcAft>
                <a:spcPts val="0"/>
              </a:spcAft>
              <a:buClr>
                <a:schemeClr val="dk1"/>
              </a:buClr>
              <a:buSzPts val="1200"/>
              <a:buFont typeface="Times New Roman"/>
              <a:buChar char="-"/>
            </a:pPr>
            <a:r>
              <a:rPr lang="en-US" sz="1200">
                <a:solidFill>
                  <a:schemeClr val="dk1"/>
                </a:solidFill>
                <a:latin typeface="Times New Roman"/>
                <a:ea typeface="Times New Roman"/>
                <a:cs typeface="Times New Roman"/>
                <a:sym typeface="Times New Roman"/>
              </a:rPr>
              <a:t>a consistent seasonal pattern across all 5 airports</a:t>
            </a:r>
            <a:endParaRPr sz="1200">
              <a:solidFill>
                <a:schemeClr val="dk1"/>
              </a:solidFill>
              <a:latin typeface="Times New Roman"/>
              <a:ea typeface="Times New Roman"/>
              <a:cs typeface="Times New Roman"/>
              <a:sym typeface="Times New Roman"/>
            </a:endParaRPr>
          </a:p>
          <a:p>
            <a:pPr marL="457200" lvl="0" indent="-304800" algn="l" rtl="0">
              <a:lnSpc>
                <a:spcPct val="115000"/>
              </a:lnSpc>
              <a:spcBef>
                <a:spcPts val="0"/>
              </a:spcBef>
              <a:spcAft>
                <a:spcPts val="0"/>
              </a:spcAft>
              <a:buClr>
                <a:srgbClr val="0D0D0D"/>
              </a:buClr>
              <a:buSzPts val="1200"/>
              <a:buFont typeface="Times New Roman"/>
              <a:buChar char="-"/>
            </a:pPr>
            <a:r>
              <a:rPr lang="en-US" sz="1200">
                <a:solidFill>
                  <a:srgbClr val="0D0D0D"/>
                </a:solidFill>
                <a:latin typeface="Times New Roman"/>
                <a:ea typeface="Times New Roman"/>
                <a:cs typeface="Times New Roman"/>
                <a:sym typeface="Times New Roman"/>
              </a:rPr>
              <a:t>passengers consider booking flights during off-peak periods to avoid higher delay rates. If traveling during peak seasons is unavoidable, they can plan ahead for potential delays or cancellations.</a:t>
            </a:r>
            <a:endParaRPr sz="1200">
              <a:solidFill>
                <a:srgbClr val="0D0D0D"/>
              </a:solidFill>
              <a:latin typeface="Times New Roman"/>
              <a:ea typeface="Times New Roman"/>
              <a:cs typeface="Times New Roman"/>
              <a:sym typeface="Times New Roman"/>
            </a:endParaRPr>
          </a:p>
        </p:txBody>
      </p:sp>
      <p:sp>
        <p:nvSpPr>
          <p:cNvPr id="482" name="Google Shape;482;g31b9060b5dd_6_2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5"/>
        <p:cNvGrpSpPr/>
        <p:nvPr/>
      </p:nvGrpSpPr>
      <p:grpSpPr>
        <a:xfrm>
          <a:off x="0" y="0"/>
          <a:ext cx="0" cy="0"/>
          <a:chOff x="0" y="0"/>
          <a:chExt cx="0" cy="0"/>
        </a:xfrm>
      </p:grpSpPr>
      <p:sp>
        <p:nvSpPr>
          <p:cNvPr id="526" name="Google Shape;526;g31b9060b5dd_2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2100"/>
              </a:spcAft>
              <a:buNone/>
            </a:pPr>
            <a:endParaRPr sz="1200">
              <a:solidFill>
                <a:schemeClr val="dk1"/>
              </a:solidFill>
              <a:latin typeface="Times New Roman"/>
              <a:ea typeface="Times New Roman"/>
              <a:cs typeface="Times New Roman"/>
              <a:sym typeface="Times New Roman"/>
            </a:endParaRPr>
          </a:p>
        </p:txBody>
      </p:sp>
      <p:sp>
        <p:nvSpPr>
          <p:cNvPr id="527" name="Google Shape;527;g31b9060b5dd_2_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8"/>
        <p:cNvGrpSpPr/>
        <p:nvPr/>
      </p:nvGrpSpPr>
      <p:grpSpPr>
        <a:xfrm>
          <a:off x="0" y="0"/>
          <a:ext cx="0" cy="0"/>
          <a:chOff x="0" y="0"/>
          <a:chExt cx="0" cy="0"/>
        </a:xfrm>
      </p:grpSpPr>
      <p:sp>
        <p:nvSpPr>
          <p:cNvPr id="549" name="Google Shape;549;g31b9060b5dd_2_1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50" name="Google Shape;550;g31b9060b5dd_2_19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5"/>
        <p:cNvGrpSpPr/>
        <p:nvPr/>
      </p:nvGrpSpPr>
      <p:grpSpPr>
        <a:xfrm>
          <a:off x="0" y="0"/>
          <a:ext cx="0" cy="0"/>
          <a:chOff x="0" y="0"/>
          <a:chExt cx="0" cy="0"/>
        </a:xfrm>
      </p:grpSpPr>
      <p:sp>
        <p:nvSpPr>
          <p:cNvPr id="556" name="Google Shape;556;g31b8ec7d4b0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57" name="Google Shape;557;g31b8ec7d4b0_0_1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4"/>
        <p:cNvGrpSpPr/>
        <p:nvPr/>
      </p:nvGrpSpPr>
      <p:grpSpPr>
        <a:xfrm>
          <a:off x="0" y="0"/>
          <a:ext cx="0" cy="0"/>
          <a:chOff x="0" y="0"/>
          <a:chExt cx="0" cy="0"/>
        </a:xfrm>
      </p:grpSpPr>
      <p:sp>
        <p:nvSpPr>
          <p:cNvPr id="585" name="Google Shape;585;g31abade3fc9_4_5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914400" lvl="1" indent="-266700" algn="l" rtl="0">
              <a:lnSpc>
                <a:spcPct val="140016"/>
              </a:lnSpc>
              <a:spcBef>
                <a:spcPts val="0"/>
              </a:spcBef>
              <a:spcAft>
                <a:spcPts val="0"/>
              </a:spcAft>
              <a:buClr>
                <a:schemeClr val="dk1"/>
              </a:buClr>
              <a:buSzPts val="600"/>
              <a:buFont typeface="Open Sans"/>
              <a:buChar char="○"/>
            </a:pPr>
            <a:r>
              <a:rPr lang="en-US" sz="600">
                <a:solidFill>
                  <a:schemeClr val="dk1"/>
                </a:solidFill>
                <a:latin typeface="Open Sans"/>
                <a:ea typeface="Open Sans"/>
                <a:cs typeface="Open Sans"/>
                <a:sym typeface="Open Sans"/>
              </a:rPr>
              <a:t>Dest_avg_delay: 0.03370974642166631</a:t>
            </a:r>
            <a:endParaRPr sz="600">
              <a:solidFill>
                <a:schemeClr val="dk1"/>
              </a:solidFill>
              <a:latin typeface="Open Sans"/>
              <a:ea typeface="Open Sans"/>
              <a:cs typeface="Open Sans"/>
              <a:sym typeface="Open Sans"/>
            </a:endParaRPr>
          </a:p>
          <a:p>
            <a:pPr marL="914400" lvl="1" indent="-266700" algn="l" rtl="0">
              <a:lnSpc>
                <a:spcPct val="140016"/>
              </a:lnSpc>
              <a:spcBef>
                <a:spcPts val="0"/>
              </a:spcBef>
              <a:spcAft>
                <a:spcPts val="0"/>
              </a:spcAft>
              <a:buClr>
                <a:schemeClr val="dk1"/>
              </a:buClr>
              <a:buSzPts val="600"/>
              <a:buFont typeface="Open Sans"/>
              <a:buChar char="○"/>
            </a:pPr>
            <a:r>
              <a:rPr lang="en-US" sz="600">
                <a:solidFill>
                  <a:schemeClr val="dk1"/>
                </a:solidFill>
                <a:latin typeface="Open Sans"/>
                <a:ea typeface="Open Sans"/>
                <a:cs typeface="Open Sans"/>
                <a:sym typeface="Open Sans"/>
              </a:rPr>
              <a:t>Origin_avg_delay: 0.03238721152013727</a:t>
            </a:r>
            <a:endParaRPr sz="600">
              <a:solidFill>
                <a:schemeClr val="dk1"/>
              </a:solidFill>
              <a:latin typeface="Open Sans"/>
              <a:ea typeface="Open Sans"/>
              <a:cs typeface="Open Sans"/>
              <a:sym typeface="Open Sans"/>
            </a:endParaRPr>
          </a:p>
          <a:p>
            <a:pPr marL="914400" lvl="1" indent="-266700" algn="l" rtl="0">
              <a:lnSpc>
                <a:spcPct val="140016"/>
              </a:lnSpc>
              <a:spcBef>
                <a:spcPts val="0"/>
              </a:spcBef>
              <a:spcAft>
                <a:spcPts val="0"/>
              </a:spcAft>
              <a:buClr>
                <a:schemeClr val="dk1"/>
              </a:buClr>
              <a:buSzPts val="600"/>
              <a:buFont typeface="Open Sans"/>
              <a:buChar char="○"/>
            </a:pPr>
            <a:r>
              <a:rPr lang="en-US" sz="600">
                <a:solidFill>
                  <a:schemeClr val="dk1"/>
                </a:solidFill>
                <a:latin typeface="Open Sans"/>
                <a:ea typeface="Open Sans"/>
                <a:cs typeface="Open Sans"/>
                <a:sym typeface="Open Sans"/>
              </a:rPr>
              <a:t>Airline_avg_delay: 0.019291728253754012</a:t>
            </a:r>
            <a:endParaRPr sz="600">
              <a:solidFill>
                <a:schemeClr val="dk1"/>
              </a:solidFill>
              <a:latin typeface="Open Sans"/>
              <a:ea typeface="Open Sans"/>
              <a:cs typeface="Open Sans"/>
              <a:sym typeface="Open Sans"/>
            </a:endParaRPr>
          </a:p>
          <a:p>
            <a:pPr marL="914400" lvl="1" indent="-266700" algn="l" rtl="0">
              <a:lnSpc>
                <a:spcPct val="140016"/>
              </a:lnSpc>
              <a:spcBef>
                <a:spcPts val="0"/>
              </a:spcBef>
              <a:spcAft>
                <a:spcPts val="0"/>
              </a:spcAft>
              <a:buClr>
                <a:schemeClr val="dk1"/>
              </a:buClr>
              <a:buSzPts val="600"/>
              <a:buFont typeface="Open Sans"/>
              <a:buChar char="○"/>
            </a:pPr>
            <a:r>
              <a:rPr lang="en-US" sz="600">
                <a:solidFill>
                  <a:schemeClr val="dk1"/>
                </a:solidFill>
                <a:latin typeface="Open Sans"/>
                <a:ea typeface="Open Sans"/>
                <a:cs typeface="Open Sans"/>
                <a:sym typeface="Open Sans"/>
              </a:rPr>
              <a:t>scaled_Distance: 0.010310349430979585</a:t>
            </a:r>
            <a:endParaRPr sz="600">
              <a:solidFill>
                <a:schemeClr val="dk1"/>
              </a:solidFill>
              <a:latin typeface="Open Sans"/>
              <a:ea typeface="Open Sans"/>
              <a:cs typeface="Open Sans"/>
              <a:sym typeface="Open Sans"/>
            </a:endParaRPr>
          </a:p>
          <a:p>
            <a:pPr marL="914400" lvl="1" indent="-266700" algn="l" rtl="0">
              <a:lnSpc>
                <a:spcPct val="140016"/>
              </a:lnSpc>
              <a:spcBef>
                <a:spcPts val="0"/>
              </a:spcBef>
              <a:spcAft>
                <a:spcPts val="0"/>
              </a:spcAft>
              <a:buClr>
                <a:schemeClr val="dk1"/>
              </a:buClr>
              <a:buSzPts val="600"/>
              <a:buFont typeface="Open Sans"/>
              <a:buChar char="○"/>
            </a:pPr>
            <a:r>
              <a:rPr lang="en-US" sz="600">
                <a:solidFill>
                  <a:schemeClr val="dk1"/>
                </a:solidFill>
                <a:latin typeface="Open Sans"/>
                <a:ea typeface="Open Sans"/>
                <a:cs typeface="Open Sans"/>
                <a:sym typeface="Open Sans"/>
              </a:rPr>
              <a:t>FlightDate_numeric: -3.586314574031476e-10</a:t>
            </a:r>
            <a:endParaRPr sz="200">
              <a:solidFill>
                <a:schemeClr val="dk1"/>
              </a:solidFill>
            </a:endParaRPr>
          </a:p>
        </p:txBody>
      </p:sp>
      <p:sp>
        <p:nvSpPr>
          <p:cNvPr id="586" name="Google Shape;586;g31abade3fc9_4_53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31abade3fc9_4_1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5" name="Google Shape;165;g31abade3fc9_4_15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3"/>
        <p:cNvGrpSpPr/>
        <p:nvPr/>
      </p:nvGrpSpPr>
      <p:grpSpPr>
        <a:xfrm>
          <a:off x="0" y="0"/>
          <a:ext cx="0" cy="0"/>
          <a:chOff x="0" y="0"/>
          <a:chExt cx="0" cy="0"/>
        </a:xfrm>
      </p:grpSpPr>
      <p:sp>
        <p:nvSpPr>
          <p:cNvPr id="614" name="Google Shape;614;g31abade3fc9_4_5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914400" lvl="1" indent="-266700" algn="l" rtl="0">
              <a:lnSpc>
                <a:spcPct val="140016"/>
              </a:lnSpc>
              <a:spcBef>
                <a:spcPts val="0"/>
              </a:spcBef>
              <a:spcAft>
                <a:spcPts val="0"/>
              </a:spcAft>
              <a:buClr>
                <a:schemeClr val="dk1"/>
              </a:buClr>
              <a:buSzPts val="600"/>
              <a:buFont typeface="Open Sans"/>
              <a:buChar char="○"/>
            </a:pPr>
            <a:r>
              <a:rPr lang="en-US" sz="600">
                <a:solidFill>
                  <a:schemeClr val="dk1"/>
                </a:solidFill>
                <a:latin typeface="Open Sans"/>
                <a:ea typeface="Open Sans"/>
                <a:cs typeface="Open Sans"/>
                <a:sym typeface="Open Sans"/>
              </a:rPr>
              <a:t>Dest_avg_delay: 0.03370974642166631</a:t>
            </a:r>
            <a:endParaRPr sz="600">
              <a:solidFill>
                <a:schemeClr val="dk1"/>
              </a:solidFill>
              <a:latin typeface="Open Sans"/>
              <a:ea typeface="Open Sans"/>
              <a:cs typeface="Open Sans"/>
              <a:sym typeface="Open Sans"/>
            </a:endParaRPr>
          </a:p>
          <a:p>
            <a:pPr marL="914400" lvl="1" indent="-266700" algn="l" rtl="0">
              <a:lnSpc>
                <a:spcPct val="140016"/>
              </a:lnSpc>
              <a:spcBef>
                <a:spcPts val="0"/>
              </a:spcBef>
              <a:spcAft>
                <a:spcPts val="0"/>
              </a:spcAft>
              <a:buClr>
                <a:schemeClr val="dk1"/>
              </a:buClr>
              <a:buSzPts val="600"/>
              <a:buFont typeface="Open Sans"/>
              <a:buChar char="○"/>
            </a:pPr>
            <a:r>
              <a:rPr lang="en-US" sz="600">
                <a:solidFill>
                  <a:schemeClr val="dk1"/>
                </a:solidFill>
                <a:latin typeface="Open Sans"/>
                <a:ea typeface="Open Sans"/>
                <a:cs typeface="Open Sans"/>
                <a:sym typeface="Open Sans"/>
              </a:rPr>
              <a:t>Origin_avg_delay: 0.03238721152013727</a:t>
            </a:r>
            <a:endParaRPr sz="600">
              <a:solidFill>
                <a:schemeClr val="dk1"/>
              </a:solidFill>
              <a:latin typeface="Open Sans"/>
              <a:ea typeface="Open Sans"/>
              <a:cs typeface="Open Sans"/>
              <a:sym typeface="Open Sans"/>
            </a:endParaRPr>
          </a:p>
          <a:p>
            <a:pPr marL="914400" lvl="1" indent="-266700" algn="l" rtl="0">
              <a:lnSpc>
                <a:spcPct val="140016"/>
              </a:lnSpc>
              <a:spcBef>
                <a:spcPts val="0"/>
              </a:spcBef>
              <a:spcAft>
                <a:spcPts val="0"/>
              </a:spcAft>
              <a:buClr>
                <a:schemeClr val="dk1"/>
              </a:buClr>
              <a:buSzPts val="600"/>
              <a:buFont typeface="Open Sans"/>
              <a:buChar char="○"/>
            </a:pPr>
            <a:r>
              <a:rPr lang="en-US" sz="600">
                <a:solidFill>
                  <a:schemeClr val="dk1"/>
                </a:solidFill>
                <a:latin typeface="Open Sans"/>
                <a:ea typeface="Open Sans"/>
                <a:cs typeface="Open Sans"/>
                <a:sym typeface="Open Sans"/>
              </a:rPr>
              <a:t>Airline_avg_delay: 0.019291728253754012</a:t>
            </a:r>
            <a:endParaRPr sz="600">
              <a:solidFill>
                <a:schemeClr val="dk1"/>
              </a:solidFill>
              <a:latin typeface="Open Sans"/>
              <a:ea typeface="Open Sans"/>
              <a:cs typeface="Open Sans"/>
              <a:sym typeface="Open Sans"/>
            </a:endParaRPr>
          </a:p>
          <a:p>
            <a:pPr marL="914400" lvl="1" indent="-266700" algn="l" rtl="0">
              <a:lnSpc>
                <a:spcPct val="140016"/>
              </a:lnSpc>
              <a:spcBef>
                <a:spcPts val="0"/>
              </a:spcBef>
              <a:spcAft>
                <a:spcPts val="0"/>
              </a:spcAft>
              <a:buClr>
                <a:schemeClr val="dk1"/>
              </a:buClr>
              <a:buSzPts val="600"/>
              <a:buFont typeface="Open Sans"/>
              <a:buChar char="○"/>
            </a:pPr>
            <a:r>
              <a:rPr lang="en-US" sz="600">
                <a:solidFill>
                  <a:schemeClr val="dk1"/>
                </a:solidFill>
                <a:latin typeface="Open Sans"/>
                <a:ea typeface="Open Sans"/>
                <a:cs typeface="Open Sans"/>
                <a:sym typeface="Open Sans"/>
              </a:rPr>
              <a:t>scaled_Distance: 0.010310349430979585</a:t>
            </a:r>
            <a:endParaRPr sz="600">
              <a:solidFill>
                <a:schemeClr val="dk1"/>
              </a:solidFill>
              <a:latin typeface="Open Sans"/>
              <a:ea typeface="Open Sans"/>
              <a:cs typeface="Open Sans"/>
              <a:sym typeface="Open Sans"/>
            </a:endParaRPr>
          </a:p>
          <a:p>
            <a:pPr marL="914400" lvl="1" indent="-266700" algn="l" rtl="0">
              <a:lnSpc>
                <a:spcPct val="140016"/>
              </a:lnSpc>
              <a:spcBef>
                <a:spcPts val="0"/>
              </a:spcBef>
              <a:spcAft>
                <a:spcPts val="0"/>
              </a:spcAft>
              <a:buClr>
                <a:schemeClr val="dk1"/>
              </a:buClr>
              <a:buSzPts val="600"/>
              <a:buFont typeface="Open Sans"/>
              <a:buChar char="○"/>
            </a:pPr>
            <a:r>
              <a:rPr lang="en-US" sz="600">
                <a:solidFill>
                  <a:schemeClr val="dk1"/>
                </a:solidFill>
                <a:latin typeface="Open Sans"/>
                <a:ea typeface="Open Sans"/>
                <a:cs typeface="Open Sans"/>
                <a:sym typeface="Open Sans"/>
              </a:rPr>
              <a:t>FlightDate_numeric: -3.586314574031476e-10</a:t>
            </a:r>
            <a:endParaRPr sz="200">
              <a:solidFill>
                <a:schemeClr val="dk1"/>
              </a:solidFill>
            </a:endParaRPr>
          </a:p>
        </p:txBody>
      </p:sp>
      <p:sp>
        <p:nvSpPr>
          <p:cNvPr id="615" name="Google Shape;615;g31abade3fc9_4_51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9"/>
        <p:cNvGrpSpPr/>
        <p:nvPr/>
      </p:nvGrpSpPr>
      <p:grpSpPr>
        <a:xfrm>
          <a:off x="0" y="0"/>
          <a:ext cx="0" cy="0"/>
          <a:chOff x="0" y="0"/>
          <a:chExt cx="0" cy="0"/>
        </a:xfrm>
      </p:grpSpPr>
      <p:sp>
        <p:nvSpPr>
          <p:cNvPr id="630" name="Google Shape;630;g31abade3fc9_4_5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914400" lvl="1" indent="-285750" algn="l" rtl="0">
              <a:lnSpc>
                <a:spcPct val="140016"/>
              </a:lnSpc>
              <a:spcBef>
                <a:spcPts val="0"/>
              </a:spcBef>
              <a:spcAft>
                <a:spcPts val="0"/>
              </a:spcAft>
              <a:buClr>
                <a:schemeClr val="dk1"/>
              </a:buClr>
              <a:buSzPts val="900"/>
              <a:buFont typeface="Open Sans"/>
              <a:buChar char="○"/>
            </a:pPr>
            <a:r>
              <a:rPr lang="en-US" sz="900">
                <a:solidFill>
                  <a:schemeClr val="dk1"/>
                </a:solidFill>
                <a:latin typeface="Open Sans"/>
                <a:ea typeface="Open Sans"/>
                <a:cs typeface="Open Sans"/>
                <a:sym typeface="Open Sans"/>
              </a:rPr>
              <a:t>Robust to outliers in the input features because tree splits are based on thresholds, not mathematical equations.</a:t>
            </a:r>
            <a:endParaRPr sz="900">
              <a:solidFill>
                <a:schemeClr val="dk1"/>
              </a:solidFill>
              <a:latin typeface="Open Sans"/>
              <a:ea typeface="Open Sans"/>
              <a:cs typeface="Open Sans"/>
              <a:sym typeface="Open Sans"/>
            </a:endParaRPr>
          </a:p>
          <a:p>
            <a:pPr marL="914400" lvl="1" indent="-234950" algn="l" rtl="0">
              <a:lnSpc>
                <a:spcPct val="140016"/>
              </a:lnSpc>
              <a:spcBef>
                <a:spcPts val="0"/>
              </a:spcBef>
              <a:spcAft>
                <a:spcPts val="0"/>
              </a:spcAft>
              <a:buClr>
                <a:schemeClr val="dk1"/>
              </a:buClr>
              <a:buSzPts val="100"/>
              <a:buFont typeface="Open Sans"/>
              <a:buChar char="○"/>
            </a:pPr>
            <a:r>
              <a:rPr lang="en-US" sz="800">
                <a:solidFill>
                  <a:schemeClr val="dk1"/>
                </a:solidFill>
                <a:latin typeface="Open Sans"/>
                <a:ea typeface="Open Sans"/>
                <a:cs typeface="Open Sans"/>
                <a:sym typeface="Open Sans"/>
              </a:rPr>
              <a:t>The dataset’s simplicity might favor Logistic Regression, which performs well with fewer features. </a:t>
            </a:r>
            <a:endParaRPr sz="100">
              <a:solidFill>
                <a:schemeClr val="dk1"/>
              </a:solidFill>
              <a:latin typeface="Open Sans"/>
              <a:ea typeface="Open Sans"/>
              <a:cs typeface="Open Sans"/>
              <a:sym typeface="Open Sans"/>
            </a:endParaRPr>
          </a:p>
        </p:txBody>
      </p:sp>
      <p:sp>
        <p:nvSpPr>
          <p:cNvPr id="631" name="Google Shape;631;g31abade3fc9_4_59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3"/>
        <p:cNvGrpSpPr/>
        <p:nvPr/>
      </p:nvGrpSpPr>
      <p:grpSpPr>
        <a:xfrm>
          <a:off x="0" y="0"/>
          <a:ext cx="0" cy="0"/>
          <a:chOff x="0" y="0"/>
          <a:chExt cx="0" cy="0"/>
        </a:xfrm>
      </p:grpSpPr>
      <p:sp>
        <p:nvSpPr>
          <p:cNvPr id="654" name="Google Shape;654;g31b03e1d3a2_0_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100"/>
              <a:buFont typeface="Arial"/>
              <a:buNone/>
            </a:pPr>
            <a:r>
              <a:rPr lang="en-US" sz="1000" b="1">
                <a:solidFill>
                  <a:schemeClr val="dk1"/>
                </a:solidFill>
                <a:latin typeface="Open Sans"/>
                <a:ea typeface="Open Sans"/>
                <a:cs typeface="Open Sans"/>
                <a:sym typeface="Open Sans"/>
              </a:rPr>
              <a:t>FlightDate is an important feature, as anticipated from our previous EDA and modeling efforts.</a:t>
            </a:r>
            <a:endParaRPr sz="1000" b="1">
              <a:solidFill>
                <a:schemeClr val="dk1"/>
              </a:solidFill>
              <a:latin typeface="Open Sans"/>
              <a:ea typeface="Open Sans"/>
              <a:cs typeface="Open Sans"/>
              <a:sym typeface="Open Sans"/>
            </a:endParaRPr>
          </a:p>
          <a:p>
            <a:pPr marL="0" lvl="0" indent="0" algn="l" rtl="0">
              <a:lnSpc>
                <a:spcPct val="140016"/>
              </a:lnSpc>
              <a:spcBef>
                <a:spcPts val="1200"/>
              </a:spcBef>
              <a:spcAft>
                <a:spcPts val="0"/>
              </a:spcAft>
              <a:buNone/>
            </a:pPr>
            <a:endParaRPr sz="1000" b="1">
              <a:solidFill>
                <a:schemeClr val="dk1"/>
              </a:solidFill>
              <a:latin typeface="Open Sans"/>
              <a:ea typeface="Open Sans"/>
              <a:cs typeface="Open Sans"/>
              <a:sym typeface="Open Sans"/>
            </a:endParaRPr>
          </a:p>
          <a:p>
            <a:pPr marL="0" lvl="0" indent="0" algn="l" rtl="0">
              <a:spcBef>
                <a:spcPts val="0"/>
              </a:spcBef>
              <a:spcAft>
                <a:spcPts val="0"/>
              </a:spcAft>
              <a:buNone/>
            </a:pPr>
            <a:endParaRPr/>
          </a:p>
        </p:txBody>
      </p:sp>
      <p:sp>
        <p:nvSpPr>
          <p:cNvPr id="655" name="Google Shape;655;g31b03e1d3a2_0_11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8"/>
        <p:cNvGrpSpPr/>
        <p:nvPr/>
      </p:nvGrpSpPr>
      <p:grpSpPr>
        <a:xfrm>
          <a:off x="0" y="0"/>
          <a:ext cx="0" cy="0"/>
          <a:chOff x="0" y="0"/>
          <a:chExt cx="0" cy="0"/>
        </a:xfrm>
      </p:grpSpPr>
      <p:sp>
        <p:nvSpPr>
          <p:cNvPr id="669" name="Google Shape;669;g31b9060b5dd_2_1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70" name="Google Shape;670;g31b9060b5dd_2_19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5"/>
        <p:cNvGrpSpPr/>
        <p:nvPr/>
      </p:nvGrpSpPr>
      <p:grpSpPr>
        <a:xfrm>
          <a:off x="0" y="0"/>
          <a:ext cx="0" cy="0"/>
          <a:chOff x="0" y="0"/>
          <a:chExt cx="0" cy="0"/>
        </a:xfrm>
      </p:grpSpPr>
      <p:sp>
        <p:nvSpPr>
          <p:cNvPr id="676" name="Google Shape;676;g31b03e1d3a2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40016"/>
              </a:lnSpc>
              <a:spcBef>
                <a:spcPts val="0"/>
              </a:spcBef>
              <a:spcAft>
                <a:spcPts val="0"/>
              </a:spcAft>
              <a:buNone/>
            </a:pPr>
            <a:endParaRPr sz="900">
              <a:solidFill>
                <a:schemeClr val="dk1"/>
              </a:solidFill>
              <a:latin typeface="Open Sans"/>
              <a:ea typeface="Open Sans"/>
              <a:cs typeface="Open Sans"/>
              <a:sym typeface="Open Sans"/>
            </a:endParaRPr>
          </a:p>
          <a:p>
            <a:pPr marL="457200" lvl="0" indent="-285750" algn="l" rtl="0">
              <a:lnSpc>
                <a:spcPct val="140016"/>
              </a:lnSpc>
              <a:spcBef>
                <a:spcPts val="0"/>
              </a:spcBef>
              <a:spcAft>
                <a:spcPts val="0"/>
              </a:spcAft>
              <a:buClr>
                <a:schemeClr val="dk1"/>
              </a:buClr>
              <a:buSzPts val="900"/>
              <a:buFont typeface="Open Sans"/>
              <a:buChar char="●"/>
            </a:pPr>
            <a:r>
              <a:rPr lang="en-US" sz="900">
                <a:solidFill>
                  <a:schemeClr val="dk1"/>
                </a:solidFill>
                <a:latin typeface="Open Sans"/>
                <a:ea typeface="Open Sans"/>
                <a:cs typeface="Open Sans"/>
                <a:sym typeface="Open Sans"/>
              </a:rPr>
              <a:t>These airports handle a significant amount of traffic and are central hubs in the network.  </a:t>
            </a:r>
            <a:endParaRPr sz="900">
              <a:solidFill>
                <a:schemeClr val="dk1"/>
              </a:solidFill>
              <a:latin typeface="Open Sans"/>
              <a:ea typeface="Open Sans"/>
              <a:cs typeface="Open Sans"/>
              <a:sym typeface="Open Sans"/>
            </a:endParaRPr>
          </a:p>
          <a:p>
            <a:pPr marL="457200" lvl="0" indent="-285750" algn="l" rtl="0">
              <a:lnSpc>
                <a:spcPct val="140016"/>
              </a:lnSpc>
              <a:spcBef>
                <a:spcPts val="0"/>
              </a:spcBef>
              <a:spcAft>
                <a:spcPts val="0"/>
              </a:spcAft>
              <a:buClr>
                <a:schemeClr val="dk1"/>
              </a:buClr>
              <a:buSzPts val="900"/>
              <a:buFont typeface="Open Sans"/>
              <a:buChar char="●"/>
            </a:pPr>
            <a:r>
              <a:rPr lang="en-US" sz="900" b="1">
                <a:solidFill>
                  <a:schemeClr val="dk1"/>
                </a:solidFill>
              </a:rPr>
              <a:t>Identifying Key Connections, Optimizing Resource Allocation</a:t>
            </a:r>
            <a:endParaRPr sz="900">
              <a:solidFill>
                <a:schemeClr val="dk1"/>
              </a:solidFill>
              <a:latin typeface="Open Sans"/>
              <a:ea typeface="Open Sans"/>
              <a:cs typeface="Open Sans"/>
              <a:sym typeface="Open Sans"/>
            </a:endParaRPr>
          </a:p>
          <a:p>
            <a:pPr marL="457200" lvl="0" indent="-285750" algn="l" rtl="0">
              <a:spcBef>
                <a:spcPts val="0"/>
              </a:spcBef>
              <a:spcAft>
                <a:spcPts val="0"/>
              </a:spcAft>
              <a:buClr>
                <a:schemeClr val="dk1"/>
              </a:buClr>
              <a:buSzPts val="900"/>
              <a:buFont typeface="Open Sans"/>
              <a:buChar char="●"/>
            </a:pPr>
            <a:r>
              <a:rPr lang="en-US" sz="900" b="1">
                <a:solidFill>
                  <a:schemeClr val="dk1"/>
                </a:solidFill>
              </a:rPr>
              <a:t>graphframe analysis</a:t>
            </a:r>
            <a:r>
              <a:rPr lang="en-US" sz="900">
                <a:solidFill>
                  <a:schemeClr val="dk1"/>
                </a:solidFill>
              </a:rPr>
              <a:t> for this project is ideal because it enables the representation and exploration of flight data as a </a:t>
            </a:r>
            <a:r>
              <a:rPr lang="en-US" sz="900" b="1">
                <a:solidFill>
                  <a:schemeClr val="dk1"/>
                </a:solidFill>
              </a:rPr>
              <a:t>network of interconnected entities</a:t>
            </a:r>
            <a:endParaRPr sz="900">
              <a:solidFill>
                <a:schemeClr val="dk1"/>
              </a:solidFill>
              <a:latin typeface="Open Sans"/>
              <a:ea typeface="Open Sans"/>
              <a:cs typeface="Open Sans"/>
              <a:sym typeface="Open Sans"/>
            </a:endParaRPr>
          </a:p>
        </p:txBody>
      </p:sp>
      <p:sp>
        <p:nvSpPr>
          <p:cNvPr id="677" name="Google Shape;677;g31b03e1d3a2_0_14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6"/>
        <p:cNvGrpSpPr/>
        <p:nvPr/>
      </p:nvGrpSpPr>
      <p:grpSpPr>
        <a:xfrm>
          <a:off x="0" y="0"/>
          <a:ext cx="0" cy="0"/>
          <a:chOff x="0" y="0"/>
          <a:chExt cx="0" cy="0"/>
        </a:xfrm>
      </p:grpSpPr>
      <p:sp>
        <p:nvSpPr>
          <p:cNvPr id="697" name="Google Shape;697;g31b03e1d3a2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For example, First line: This shows the shortest distances from CLT to other airports, </a:t>
            </a:r>
            <a:r>
              <a:rPr lang="en-US">
                <a:solidFill>
                  <a:srgbClr val="188038"/>
                </a:solidFill>
                <a:latin typeface="Roboto Mono"/>
                <a:ea typeface="Roboto Mono"/>
                <a:cs typeface="Roboto Mono"/>
                <a:sym typeface="Roboto Mono"/>
              </a:rPr>
              <a:t>ORD -&gt; 1</a:t>
            </a:r>
            <a:r>
              <a:rPr lang="en-US">
                <a:solidFill>
                  <a:schemeClr val="dk1"/>
                </a:solidFill>
              </a:rPr>
              <a:t>: Chicago O'Hare (ORD) is 1 step away.</a:t>
            </a:r>
            <a:endParaRPr/>
          </a:p>
        </p:txBody>
      </p:sp>
      <p:sp>
        <p:nvSpPr>
          <p:cNvPr id="698" name="Google Shape;698;g31b03e1d3a2_0_4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6"/>
        <p:cNvGrpSpPr/>
        <p:nvPr/>
      </p:nvGrpSpPr>
      <p:grpSpPr>
        <a:xfrm>
          <a:off x="0" y="0"/>
          <a:ext cx="0" cy="0"/>
          <a:chOff x="0" y="0"/>
          <a:chExt cx="0" cy="0"/>
        </a:xfrm>
      </p:grpSpPr>
      <p:sp>
        <p:nvSpPr>
          <p:cNvPr id="717" name="Google Shape;717;g31b9060b5dd_2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18" name="Google Shape;718;g31b9060b5dd_2_4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8"/>
        <p:cNvGrpSpPr/>
        <p:nvPr/>
      </p:nvGrpSpPr>
      <p:grpSpPr>
        <a:xfrm>
          <a:off x="0" y="0"/>
          <a:ext cx="0" cy="0"/>
          <a:chOff x="0" y="0"/>
          <a:chExt cx="0" cy="0"/>
        </a:xfrm>
      </p:grpSpPr>
      <p:sp>
        <p:nvSpPr>
          <p:cNvPr id="739" name="Google Shape;739;g31b9060b5dd_2_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40" name="Google Shape;740;g31b9060b5dd_2_13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0"/>
        <p:cNvGrpSpPr/>
        <p:nvPr/>
      </p:nvGrpSpPr>
      <p:grpSpPr>
        <a:xfrm>
          <a:off x="0" y="0"/>
          <a:ext cx="0" cy="0"/>
          <a:chOff x="0" y="0"/>
          <a:chExt cx="0" cy="0"/>
        </a:xfrm>
      </p:grpSpPr>
      <p:sp>
        <p:nvSpPr>
          <p:cNvPr id="761" name="Google Shape;761;p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62" name="Google Shape;762;p2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7"/>
        <p:cNvGrpSpPr/>
        <p:nvPr/>
      </p:nvGrpSpPr>
      <p:grpSpPr>
        <a:xfrm>
          <a:off x="0" y="0"/>
          <a:ext cx="0" cy="0"/>
          <a:chOff x="0" y="0"/>
          <a:chExt cx="0" cy="0"/>
        </a:xfrm>
      </p:grpSpPr>
      <p:sp>
        <p:nvSpPr>
          <p:cNvPr id="768" name="Google Shape;768;g31b9060b5dd_6_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9" name="Google Shape;769;g31b9060b5dd_6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31abade3fc9_4_1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6" name="Google Shape;186;g31abade3fc9_4_18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4"/>
        <p:cNvGrpSpPr/>
        <p:nvPr/>
      </p:nvGrpSpPr>
      <p:grpSpPr>
        <a:xfrm>
          <a:off x="0" y="0"/>
          <a:ext cx="0" cy="0"/>
          <a:chOff x="0" y="0"/>
          <a:chExt cx="0" cy="0"/>
        </a:xfrm>
      </p:grpSpPr>
      <p:sp>
        <p:nvSpPr>
          <p:cNvPr id="775" name="Google Shape;775;g31b9060b5dd_7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100"/>
              <a:buFont typeface="Arial"/>
              <a:buNone/>
            </a:pPr>
            <a:r>
              <a:rPr lang="en-US">
                <a:solidFill>
                  <a:schemeClr val="dk1"/>
                </a:solidFill>
              </a:rPr>
              <a:t>In this slide, we’re looking at the cancellation and delay rates by airport. The table provides the rankings for each airport in terms of cancellation rate, delay rate, and severe delay rate. As we can see, different airports show varying levels of performance.</a:t>
            </a:r>
            <a:endParaRPr>
              <a:solidFill>
                <a:schemeClr val="dk1"/>
              </a:solidFill>
            </a:endParaRPr>
          </a:p>
          <a:p>
            <a:pPr marL="457200" lvl="0" indent="-298450" algn="l" rtl="0">
              <a:lnSpc>
                <a:spcPct val="115000"/>
              </a:lnSpc>
              <a:spcBef>
                <a:spcPts val="1200"/>
              </a:spcBef>
              <a:spcAft>
                <a:spcPts val="0"/>
              </a:spcAft>
              <a:buClr>
                <a:schemeClr val="dk1"/>
              </a:buClr>
              <a:buSzPts val="1100"/>
              <a:buChar char="●"/>
            </a:pPr>
            <a:r>
              <a:rPr lang="en-US">
                <a:solidFill>
                  <a:schemeClr val="dk1"/>
                </a:solidFill>
              </a:rPr>
              <a:t>FOD and FOE are notable for having high cancellation and delay rates, with both airports ranking near the top for delays and severe delays, suggesting these airports experience more operational disruptions.</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US">
                <a:solidFill>
                  <a:schemeClr val="dk1"/>
                </a:solidFill>
              </a:rPr>
              <a:t>SFB also shows high delay rates, and its severe delay rate ranking is fairly significant as well.</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US">
                <a:solidFill>
                  <a:schemeClr val="dk1"/>
                </a:solidFill>
              </a:rPr>
              <a:t>Other airports like TBN, PGD, and LCK have more mixed results, but they tend to perform better in terms of severe delays compared to other airports.</a:t>
            </a: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US">
                <a:solidFill>
                  <a:schemeClr val="dk1"/>
                </a:solidFill>
              </a:rPr>
              <a:t>The finding here is that, unlike airlines, the cancellation, delay, and severe delay rates at airports seem to be independent of one another. This indicates that a high cancellation rate at an airport doesn't necessarily mean it will also have high delay or severe delay rates.</a:t>
            </a: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US">
                <a:solidFill>
                  <a:schemeClr val="dk1"/>
                </a:solidFill>
              </a:rPr>
              <a:t>This insight suggests that passengers wouldn’t have to avoid certain arriving airports solely due to cancellation or delay performance, as these factors don’t appear to influence each other at the airport level.</a:t>
            </a:r>
            <a:endParaRPr>
              <a:solidFill>
                <a:schemeClr val="dk1"/>
              </a:solidFill>
            </a:endParaRPr>
          </a:p>
          <a:p>
            <a:pPr marL="0" lvl="0" indent="0" algn="l" rtl="0">
              <a:spcBef>
                <a:spcPts val="1200"/>
              </a:spcBef>
              <a:spcAft>
                <a:spcPts val="0"/>
              </a:spcAft>
              <a:buNone/>
            </a:pPr>
            <a:endParaRPr sz="1200">
              <a:solidFill>
                <a:schemeClr val="dk1"/>
              </a:solidFill>
              <a:latin typeface="Times New Roman"/>
              <a:ea typeface="Times New Roman"/>
              <a:cs typeface="Times New Roman"/>
              <a:sym typeface="Times New Roman"/>
            </a:endParaRPr>
          </a:p>
        </p:txBody>
      </p:sp>
      <p:sp>
        <p:nvSpPr>
          <p:cNvPr id="776" name="Google Shape;776;g31b9060b5dd_7_2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8"/>
        <p:cNvGrpSpPr/>
        <p:nvPr/>
      </p:nvGrpSpPr>
      <p:grpSpPr>
        <a:xfrm>
          <a:off x="0" y="0"/>
          <a:ext cx="0" cy="0"/>
          <a:chOff x="0" y="0"/>
          <a:chExt cx="0" cy="0"/>
        </a:xfrm>
      </p:grpSpPr>
      <p:sp>
        <p:nvSpPr>
          <p:cNvPr id="789" name="Google Shape;789;g31b9060b5dd_6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0" name="Google Shape;790;g31b9060b5dd_6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0"/>
        <p:cNvGrpSpPr/>
        <p:nvPr/>
      </p:nvGrpSpPr>
      <p:grpSpPr>
        <a:xfrm>
          <a:off x="0" y="0"/>
          <a:ext cx="0" cy="0"/>
          <a:chOff x="0" y="0"/>
          <a:chExt cx="0" cy="0"/>
        </a:xfrm>
      </p:grpSpPr>
      <p:sp>
        <p:nvSpPr>
          <p:cNvPr id="801" name="Google Shape;801;g31b34a8d59e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2100"/>
              </a:spcAft>
              <a:buNone/>
            </a:pPr>
            <a:endParaRPr sz="1200">
              <a:solidFill>
                <a:schemeClr val="dk1"/>
              </a:solidFill>
              <a:latin typeface="Times New Roman"/>
              <a:ea typeface="Times New Roman"/>
              <a:cs typeface="Times New Roman"/>
              <a:sym typeface="Times New Roman"/>
            </a:endParaRPr>
          </a:p>
        </p:txBody>
      </p:sp>
      <p:sp>
        <p:nvSpPr>
          <p:cNvPr id="802" name="Google Shape;802;g31b34a8d59e_0_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4"/>
        <p:cNvGrpSpPr/>
        <p:nvPr/>
      </p:nvGrpSpPr>
      <p:grpSpPr>
        <a:xfrm>
          <a:off x="0" y="0"/>
          <a:ext cx="0" cy="0"/>
          <a:chOff x="0" y="0"/>
          <a:chExt cx="0" cy="0"/>
        </a:xfrm>
      </p:grpSpPr>
      <p:sp>
        <p:nvSpPr>
          <p:cNvPr id="815" name="Google Shape;815;g31b8ec7d4b0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2100"/>
              </a:spcAft>
              <a:buNone/>
            </a:pPr>
            <a:endParaRPr sz="1200">
              <a:solidFill>
                <a:schemeClr val="dk1"/>
              </a:solidFill>
              <a:latin typeface="Times New Roman"/>
              <a:ea typeface="Times New Roman"/>
              <a:cs typeface="Times New Roman"/>
              <a:sym typeface="Times New Roman"/>
            </a:endParaRPr>
          </a:p>
        </p:txBody>
      </p:sp>
      <p:sp>
        <p:nvSpPr>
          <p:cNvPr id="816" name="Google Shape;816;g31b8ec7d4b0_0_5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6"/>
        <p:cNvGrpSpPr/>
        <p:nvPr/>
      </p:nvGrpSpPr>
      <p:grpSpPr>
        <a:xfrm>
          <a:off x="0" y="0"/>
          <a:ext cx="0" cy="0"/>
          <a:chOff x="0" y="0"/>
          <a:chExt cx="0" cy="0"/>
        </a:xfrm>
      </p:grpSpPr>
      <p:sp>
        <p:nvSpPr>
          <p:cNvPr id="827" name="Google Shape;827;g31afdeb668d_0_4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2100"/>
              </a:spcAft>
              <a:buNone/>
            </a:pPr>
            <a:r>
              <a:rPr lang="en-US" sz="1200">
                <a:solidFill>
                  <a:schemeClr val="dk1"/>
                </a:solidFill>
                <a:latin typeface="Times New Roman"/>
                <a:ea typeface="Times New Roman"/>
                <a:cs typeface="Times New Roman"/>
                <a:sym typeface="Times New Roman"/>
              </a:rPr>
              <a:t>We identified the top 5 busiest airports by calculating the volume of incoming and outgoing flights, and here we look at the delay/cancellation patterns for flights departing from these airports. The peak and off-peak delay patterns are consistent across all airports, and is also consistent with the general trend.</a:t>
            </a:r>
            <a:endParaRPr sz="1200">
              <a:solidFill>
                <a:schemeClr val="dk1"/>
              </a:solidFill>
              <a:latin typeface="Times New Roman"/>
              <a:ea typeface="Times New Roman"/>
              <a:cs typeface="Times New Roman"/>
              <a:sym typeface="Times New Roman"/>
            </a:endParaRPr>
          </a:p>
        </p:txBody>
      </p:sp>
      <p:sp>
        <p:nvSpPr>
          <p:cNvPr id="828" name="Google Shape;828;g31afdeb668d_0_46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3"/>
        <p:cNvGrpSpPr/>
        <p:nvPr/>
      </p:nvGrpSpPr>
      <p:grpSpPr>
        <a:xfrm>
          <a:off x="0" y="0"/>
          <a:ext cx="0" cy="0"/>
          <a:chOff x="0" y="0"/>
          <a:chExt cx="0" cy="0"/>
        </a:xfrm>
      </p:grpSpPr>
      <p:sp>
        <p:nvSpPr>
          <p:cNvPr id="854" name="Google Shape;854;g31b4bff2562_1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2100"/>
              </a:spcAft>
              <a:buNone/>
            </a:pPr>
            <a:r>
              <a:rPr lang="en-US" sz="1200">
                <a:solidFill>
                  <a:schemeClr val="dk1"/>
                </a:solidFill>
                <a:latin typeface="Times New Roman"/>
                <a:ea typeface="Times New Roman"/>
                <a:cs typeface="Times New Roman"/>
                <a:sym typeface="Times New Roman"/>
              </a:rPr>
              <a:t>This graph shows the delay/cancellation pattern for flights arriving at the top 5 airports. There is a slight shift in off-peak arrival times comparing to departure patterns, but this makes sense because it takes a few hours for a flight to reach to its destination. Other than that, still very similar trends. For passengers who want to minimize the risk of delays and cancellation, they can choose early morning flights, or avoid booking flights that depart or arrive during peak hours.</a:t>
            </a:r>
            <a:endParaRPr sz="1200">
              <a:solidFill>
                <a:schemeClr val="dk1"/>
              </a:solidFill>
              <a:latin typeface="Times New Roman"/>
              <a:ea typeface="Times New Roman"/>
              <a:cs typeface="Times New Roman"/>
              <a:sym typeface="Times New Roman"/>
            </a:endParaRPr>
          </a:p>
        </p:txBody>
      </p:sp>
      <p:sp>
        <p:nvSpPr>
          <p:cNvPr id="855" name="Google Shape;855;g31b4bff2562_1_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31abade3fc9_4_2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8" name="Google Shape;218;g31abade3fc9_4_26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31b9060b5dd_2_1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2" name="Google Shape;242;g31b9060b5dd_2_18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31abade3fc9_4_3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100"/>
              <a:buFont typeface="Arial"/>
              <a:buNone/>
            </a:pPr>
            <a:r>
              <a:rPr lang="en-US" b="1">
                <a:solidFill>
                  <a:schemeClr val="dk1"/>
                </a:solidFill>
              </a:rPr>
              <a:t>we’re covering flight status classifications for further analysis.</a:t>
            </a:r>
            <a:endParaRPr b="1">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US">
                <a:solidFill>
                  <a:schemeClr val="dk1"/>
                </a:solidFill>
              </a:rPr>
              <a:t>First, we have </a:t>
            </a:r>
            <a:r>
              <a:rPr lang="en-US" b="1">
                <a:solidFill>
                  <a:schemeClr val="dk1"/>
                </a:solidFill>
              </a:rPr>
              <a:t>ontime</a:t>
            </a:r>
            <a:r>
              <a:rPr lang="en-US">
                <a:solidFill>
                  <a:schemeClr val="dk1"/>
                </a:solidFill>
              </a:rPr>
              <a:t> flights. These are flights that arrive within 15 minutes of the scheduled time, no matter if there was a slight delay at departure. This is the goal for any airline—punctuality matters.</a:t>
            </a: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US">
                <a:solidFill>
                  <a:schemeClr val="dk1"/>
                </a:solidFill>
              </a:rPr>
              <a:t>Then, we have </a:t>
            </a:r>
            <a:r>
              <a:rPr lang="en-US" b="1">
                <a:solidFill>
                  <a:schemeClr val="dk1"/>
                </a:solidFill>
              </a:rPr>
              <a:t>delayed</a:t>
            </a:r>
            <a:r>
              <a:rPr lang="en-US">
                <a:solidFill>
                  <a:schemeClr val="dk1"/>
                </a:solidFill>
              </a:rPr>
              <a:t> flights. These are flights that arrive more than 15 minutes late, regardless of when they took off. Delays can stem from a variety of issues—weather, technical problems, or operational hiccups—and they need to be communicated clearly to passengers.</a:t>
            </a: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US">
                <a:solidFill>
                  <a:schemeClr val="dk1"/>
                </a:solidFill>
              </a:rPr>
              <a:t>There’s also a category for </a:t>
            </a:r>
            <a:r>
              <a:rPr lang="en-US" b="1">
                <a:solidFill>
                  <a:schemeClr val="dk1"/>
                </a:solidFill>
              </a:rPr>
              <a:t>flights that didn’t take off</a:t>
            </a:r>
            <a:r>
              <a:rPr lang="en-US">
                <a:solidFill>
                  <a:schemeClr val="dk1"/>
                </a:solidFill>
              </a:rPr>
              <a:t>. This includes cancellations or significant issues that prevent a flight from operating. In these cases, quick communication about rebooking options is key.</a:t>
            </a: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US">
                <a:solidFill>
                  <a:schemeClr val="dk1"/>
                </a:solidFill>
              </a:rPr>
              <a:t>Lastly, we have </a:t>
            </a:r>
            <a:r>
              <a:rPr lang="en-US" b="1">
                <a:solidFill>
                  <a:schemeClr val="dk1"/>
                </a:solidFill>
              </a:rPr>
              <a:t>rerouted flights</a:t>
            </a:r>
            <a:r>
              <a:rPr lang="en-US">
                <a:solidFill>
                  <a:schemeClr val="dk1"/>
                </a:solidFill>
              </a:rPr>
              <a:t>—flights that are unable to reach their original destination and are diverted to another airport. This could happen due to bad weather or safety concerns, and again, passengers need to be kept in the loop about any changes.</a:t>
            </a:r>
            <a:endParaRPr>
              <a:solidFill>
                <a:schemeClr val="dk1"/>
              </a:solidFill>
            </a:endParaRPr>
          </a:p>
          <a:p>
            <a:pPr marL="0" lvl="0" indent="0" algn="l" rtl="0">
              <a:spcBef>
                <a:spcPts val="1200"/>
              </a:spcBef>
              <a:spcAft>
                <a:spcPts val="0"/>
              </a:spcAft>
              <a:buNone/>
            </a:pPr>
            <a:endParaRPr/>
          </a:p>
        </p:txBody>
      </p:sp>
      <p:sp>
        <p:nvSpPr>
          <p:cNvPr id="249" name="Google Shape;249;g31abade3fc9_4_30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31afdeb668d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100"/>
              <a:buFont typeface="Arial"/>
              <a:buNone/>
            </a:pPr>
            <a:r>
              <a:rPr lang="en-US" b="1">
                <a:solidFill>
                  <a:schemeClr val="dk1"/>
                </a:solidFill>
              </a:rPr>
              <a:t>On this slide, we can see the distribution of flight statuses across the dataset.</a:t>
            </a:r>
            <a:endParaRPr b="1">
              <a:solidFill>
                <a:schemeClr val="dk1"/>
              </a:solidFill>
            </a:endParaRPr>
          </a:p>
          <a:p>
            <a:pPr marL="457200" lvl="0" indent="-298450" algn="l" rtl="0">
              <a:lnSpc>
                <a:spcPct val="115000"/>
              </a:lnSpc>
              <a:spcBef>
                <a:spcPts val="1200"/>
              </a:spcBef>
              <a:spcAft>
                <a:spcPts val="0"/>
              </a:spcAft>
              <a:buClr>
                <a:schemeClr val="dk1"/>
              </a:buClr>
              <a:buSzPts val="1100"/>
              <a:buChar char="●"/>
            </a:pPr>
            <a:r>
              <a:rPr lang="en-US" b="1">
                <a:solidFill>
                  <a:schemeClr val="dk1"/>
                </a:solidFill>
              </a:rPr>
              <a:t>OnTime:</a:t>
            </a:r>
            <a:r>
              <a:rPr lang="en-US">
                <a:solidFill>
                  <a:schemeClr val="dk1"/>
                </a:solidFill>
              </a:rPr>
              <a:t> As expected, a large portion of flights (80%) are on time, which shows that most flights reach their destination as scheduled.</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US" b="1">
                <a:solidFill>
                  <a:schemeClr val="dk1"/>
                </a:solidFill>
              </a:rPr>
              <a:t>Delayed:</a:t>
            </a:r>
            <a:r>
              <a:rPr lang="en-US">
                <a:solidFill>
                  <a:schemeClr val="dk1"/>
                </a:solidFill>
              </a:rPr>
              <a:t> Delays make up 17.2% of the data, and these account for about 90% of the abnormal flight statuses. This is a critical area for airlines to focus on in terms of operational efficiency.</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US" b="1">
                <a:solidFill>
                  <a:schemeClr val="dk1"/>
                </a:solidFill>
              </a:rPr>
              <a:t>Cancelled:</a:t>
            </a:r>
            <a:r>
              <a:rPr lang="en-US">
                <a:solidFill>
                  <a:schemeClr val="dk1"/>
                </a:solidFill>
              </a:rPr>
              <a:t> Only 2% of flights are cancelled, which is a relatively small proportion, but still significant in terms of customer impact.</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US" b="1">
                <a:solidFill>
                  <a:schemeClr val="dk1"/>
                </a:solidFill>
              </a:rPr>
              <a:t>Diverted:</a:t>
            </a:r>
            <a:r>
              <a:rPr lang="en-US">
                <a:solidFill>
                  <a:schemeClr val="dk1"/>
                </a:solidFill>
              </a:rPr>
              <a:t> A very small portion of flights (0.2%) are diverted, indicating that rerouting is a rare but important occurrence for safety or weather-related reasons.</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US" b="1">
                <a:solidFill>
                  <a:schemeClr val="dk1"/>
                </a:solidFill>
              </a:rPr>
              <a:t>Data Imbalance:</a:t>
            </a:r>
            <a:r>
              <a:rPr lang="en-US">
                <a:solidFill>
                  <a:schemeClr val="dk1"/>
                </a:solidFill>
              </a:rPr>
              <a:t> Notice that there is a clear data imbalance, with the cancelled and diverted flights representing less than 5% of the total cases. Due to this imbalance, we have chosen to exclude these smaller categories from the machine learning models to focus on more impactful data (ontime vs. delayed). This helps improve model performance by reducing noise.</a:t>
            </a: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US">
                <a:solidFill>
                  <a:schemeClr val="dk1"/>
                </a:solidFill>
              </a:rPr>
              <a:t>In conclusion, most flights are on time, but delayed flights are a key focus area in the dataset due to their higher frequency of occurrence.</a:t>
            </a:r>
            <a:endParaRPr>
              <a:solidFill>
                <a:schemeClr val="dk1"/>
              </a:solidFill>
            </a:endParaRPr>
          </a:p>
          <a:p>
            <a:pPr marL="0" lvl="0" indent="0" algn="l" rtl="0">
              <a:spcBef>
                <a:spcPts val="1200"/>
              </a:spcBef>
              <a:spcAft>
                <a:spcPts val="0"/>
              </a:spcAft>
              <a:buNone/>
            </a:pPr>
            <a:endParaRPr/>
          </a:p>
        </p:txBody>
      </p:sp>
      <p:sp>
        <p:nvSpPr>
          <p:cNvPr id="281" name="Google Shape;281;g31afdeb668d_0_5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g31afdeb668d_0_1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None/>
            </a:pPr>
            <a:r>
              <a:rPr lang="en-US">
                <a:solidFill>
                  <a:schemeClr val="dk1"/>
                </a:solidFill>
              </a:rPr>
              <a:t>Now, let's take a look at the cancellation and delay rates by airline. We’re looking at the performance of the top 10 busiest airlines, which we’ve identified through our dataset based on the volume of flight records. These airlines have the most flights, so understanding their cancellation and delay rates is crucial for improving the overall travel experience. Allegiant Air, for example, ranks high in cancellations and delays, which may be linked to the large number of flights it operates.</a:t>
            </a:r>
            <a:endParaRPr>
              <a:solidFill>
                <a:schemeClr val="dk1"/>
              </a:solidFill>
            </a:endParaRPr>
          </a:p>
          <a:p>
            <a:pPr marL="0" lvl="0" indent="0" algn="l" rtl="0">
              <a:lnSpc>
                <a:spcPct val="115000"/>
              </a:lnSpc>
              <a:spcBef>
                <a:spcPts val="1200"/>
              </a:spcBef>
              <a:spcAft>
                <a:spcPts val="0"/>
              </a:spcAft>
              <a:buNone/>
            </a:pPr>
            <a:r>
              <a:rPr lang="en-US">
                <a:solidFill>
                  <a:schemeClr val="dk1"/>
                </a:solidFill>
              </a:rPr>
              <a:t>Airlines with higher minor delays are more likely to experience more severe delays. This pattern is more pronounced among the busiest airlines, suggesting that better management of minor delays could possibly prevent bigger disruptions and improve overall performance.</a:t>
            </a: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US">
                <a:solidFill>
                  <a:schemeClr val="dk1"/>
                </a:solidFill>
              </a:rPr>
              <a:t>Finally, note that the total rank combines all factors into one final ranking, where lower numbers indicate worse performance. This ranking provides an overall view of which airlines need more focus to improve punctuality and reduce delays.</a:t>
            </a: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endParaRPr b="1">
              <a:solidFill>
                <a:schemeClr val="dk1"/>
              </a:solidFill>
            </a:endParaRPr>
          </a:p>
          <a:p>
            <a:pPr marL="0" lvl="0" indent="0" algn="l" rtl="0">
              <a:spcBef>
                <a:spcPts val="0"/>
              </a:spcBef>
              <a:spcAft>
                <a:spcPts val="0"/>
              </a:spcAft>
              <a:buNone/>
            </a:pPr>
            <a:endParaRPr sz="1200">
              <a:solidFill>
                <a:schemeClr val="dk1"/>
              </a:solidFill>
              <a:latin typeface="Times New Roman"/>
              <a:ea typeface="Times New Roman"/>
              <a:cs typeface="Times New Roman"/>
              <a:sym typeface="Times New Roman"/>
            </a:endParaRPr>
          </a:p>
        </p:txBody>
      </p:sp>
      <p:sp>
        <p:nvSpPr>
          <p:cNvPr id="309" name="Google Shape;309;g31afdeb668d_0_19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31b9060b5dd_3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200">
                <a:solidFill>
                  <a:schemeClr val="dk1"/>
                </a:solidFill>
                <a:latin typeface="Times New Roman"/>
                <a:ea typeface="Times New Roman"/>
                <a:cs typeface="Times New Roman"/>
                <a:sym typeface="Times New Roman"/>
              </a:rPr>
              <a:t>So here we’re looking at cancellation and delay rates for different airports—destinations on the left, origins on the right. What really stands out is that some airports, like FOE, SFB, and BIH, have high delay rates both as departure and arrival points. This suggests some underlying issues, maybe operational or weather-related. </a:t>
            </a:r>
            <a:endParaRPr sz="1200">
              <a:solidFill>
                <a:schemeClr val="dk1"/>
              </a:solidFill>
              <a:latin typeface="Times New Roman"/>
              <a:ea typeface="Times New Roman"/>
              <a:cs typeface="Times New Roman"/>
              <a:sym typeface="Times New Roman"/>
            </a:endParaRPr>
          </a:p>
        </p:txBody>
      </p:sp>
      <p:sp>
        <p:nvSpPr>
          <p:cNvPr id="332" name="Google Shape;332;g31b9060b5dd_3_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
        <p:cNvGrpSpPr/>
        <p:nvPr/>
      </p:nvGrpSpPr>
      <p:grpSpPr>
        <a:xfrm>
          <a:off x="0" y="0"/>
          <a:ext cx="0" cy="0"/>
          <a:chOff x="0" y="0"/>
          <a:chExt cx="0" cy="0"/>
        </a:xfrm>
      </p:grpSpPr>
      <p:sp>
        <p:nvSpPr>
          <p:cNvPr id="10" name="Google Shape;10;p2"/>
          <p:cNvSpPr txBox="1">
            <a:spLocks noGrp="1"/>
          </p:cNvSpPr>
          <p:nvPr>
            <p:ph type="sldNum" idx="12"/>
          </p:nvPr>
        </p:nvSpPr>
        <p:spPr>
          <a:xfrm>
            <a:off x="17113568" y="9499702"/>
            <a:ext cx="1097400" cy="787500"/>
          </a:xfrm>
          <a:prstGeom prst="rect">
            <a:avLst/>
          </a:prstGeom>
        </p:spPr>
        <p:txBody>
          <a:bodyPr spcFirstLastPara="1" wrap="square" lIns="167625" tIns="167625" rIns="167625" bIns="1676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11"/>
        <p:cNvGrpSpPr/>
        <p:nvPr/>
      </p:nvGrpSpPr>
      <p:grpSpPr>
        <a:xfrm>
          <a:off x="0" y="0"/>
          <a:ext cx="0" cy="0"/>
          <a:chOff x="0" y="0"/>
          <a:chExt cx="0" cy="0"/>
        </a:xfrm>
      </p:grpSpPr>
      <p:grpSp>
        <p:nvGrpSpPr>
          <p:cNvPr id="12" name="Google Shape;12;p3"/>
          <p:cNvGrpSpPr/>
          <p:nvPr/>
        </p:nvGrpSpPr>
        <p:grpSpPr>
          <a:xfrm>
            <a:off x="0" y="1254910"/>
            <a:ext cx="18288118" cy="9032149"/>
            <a:chOff x="0" y="-47625"/>
            <a:chExt cx="4816592" cy="2378822"/>
          </a:xfrm>
        </p:grpSpPr>
        <p:sp>
          <p:nvSpPr>
            <p:cNvPr id="13" name="Google Shape;13;p3"/>
            <p:cNvSpPr/>
            <p:nvPr/>
          </p:nvSpPr>
          <p:spPr>
            <a:xfrm>
              <a:off x="0" y="0"/>
              <a:ext cx="4816592" cy="2331197"/>
            </a:xfrm>
            <a:custGeom>
              <a:avLst/>
              <a:gdLst/>
              <a:ahLst/>
              <a:cxnLst/>
              <a:rect l="l" t="t" r="r" b="b"/>
              <a:pathLst>
                <a:path w="4816592" h="2331197" extrusionOk="0">
                  <a:moveTo>
                    <a:pt x="0" y="0"/>
                  </a:moveTo>
                  <a:lnTo>
                    <a:pt x="4816592" y="0"/>
                  </a:lnTo>
                  <a:lnTo>
                    <a:pt x="4816592" y="2331197"/>
                  </a:lnTo>
                  <a:lnTo>
                    <a:pt x="0" y="2331197"/>
                  </a:lnTo>
                  <a:close/>
                </a:path>
              </a:pathLst>
            </a:custGeom>
            <a:solidFill>
              <a:srgbClr val="072B3E"/>
            </a:solidFill>
            <a:ln>
              <a:noFill/>
            </a:ln>
          </p:spPr>
        </p:sp>
        <p:sp>
          <p:nvSpPr>
            <p:cNvPr id="14" name="Google Shape;14;p3"/>
            <p:cNvSpPr txBox="1"/>
            <p:nvPr/>
          </p:nvSpPr>
          <p:spPr>
            <a:xfrm>
              <a:off x="0" y="-47625"/>
              <a:ext cx="4816500" cy="2378700"/>
            </a:xfrm>
            <a:prstGeom prst="rect">
              <a:avLst/>
            </a:prstGeom>
            <a:noFill/>
            <a:ln>
              <a:noFill/>
            </a:ln>
          </p:spPr>
          <p:txBody>
            <a:bodyPr spcFirstLastPara="1" wrap="square" lIns="50800" tIns="50800" rIns="50800" bIns="50800" anchor="ctr" anchorCtr="0">
              <a:noAutofit/>
            </a:bodyPr>
            <a:lstStyle/>
            <a:p>
              <a:pPr marL="0" marR="0" lvl="0" indent="0" algn="ctr" rtl="0">
                <a:lnSpc>
                  <a:spcPct val="155555"/>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5" name="Google Shape;15;p3"/>
          <p:cNvSpPr txBox="1">
            <a:spLocks noGrp="1"/>
          </p:cNvSpPr>
          <p:nvPr>
            <p:ph type="ctrTitle"/>
          </p:nvPr>
        </p:nvSpPr>
        <p:spPr>
          <a:xfrm>
            <a:off x="685800" y="2130425"/>
            <a:ext cx="15946800" cy="1470000"/>
          </a:xfrm>
          <a:prstGeom prst="rect">
            <a:avLst/>
          </a:prstGeom>
          <a:noFill/>
          <a:ln>
            <a:noFill/>
          </a:ln>
        </p:spPr>
        <p:txBody>
          <a:bodyPr spcFirstLastPara="1" wrap="square" lIns="91425" tIns="45700" rIns="91425" bIns="45700" anchor="ctr" anchorCtr="0">
            <a:normAutofit/>
          </a:bodyPr>
          <a:lstStyle>
            <a:lvl1pPr lvl="0">
              <a:spcBef>
                <a:spcPts val="0"/>
              </a:spcBef>
              <a:spcAft>
                <a:spcPts val="0"/>
              </a:spcAft>
              <a:buClr>
                <a:schemeClr val="dk1"/>
              </a:buClr>
              <a:buSzPts val="8000"/>
              <a:buNone/>
              <a:defRPr/>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endParaRPr/>
          </a:p>
        </p:txBody>
      </p:sp>
      <p:sp>
        <p:nvSpPr>
          <p:cNvPr id="16" name="Google Shape;16;p3"/>
          <p:cNvSpPr txBox="1">
            <a:spLocks noGrp="1"/>
          </p:cNvSpPr>
          <p:nvPr>
            <p:ph type="subTitle" idx="1"/>
          </p:nvPr>
        </p:nvSpPr>
        <p:spPr>
          <a:xfrm>
            <a:off x="5087325" y="5581275"/>
            <a:ext cx="9059100" cy="1752600"/>
          </a:xfrm>
          <a:prstGeom prst="rect">
            <a:avLst/>
          </a:prstGeom>
          <a:noFill/>
          <a:ln>
            <a:noFill/>
          </a:ln>
        </p:spPr>
        <p:txBody>
          <a:bodyPr spcFirstLastPara="1" wrap="square" lIns="91425" tIns="45700" rIns="91425" bIns="45700" anchor="t" anchorCtr="0">
            <a:normAutofit/>
          </a:bodyPr>
          <a:lstStyle>
            <a:lvl1pPr lvl="0" algn="ctr">
              <a:spcBef>
                <a:spcPts val="640"/>
              </a:spcBef>
              <a:spcAft>
                <a:spcPts val="0"/>
              </a:spcAft>
              <a:buSzPts val="3200"/>
              <a:buNone/>
              <a:defRPr/>
            </a:lvl1pPr>
            <a:lvl2pPr lvl="1" algn="ctr">
              <a:spcBef>
                <a:spcPts val="560"/>
              </a:spcBef>
              <a:spcAft>
                <a:spcPts val="0"/>
              </a:spcAft>
              <a:buSzPts val="2800"/>
              <a:buNone/>
              <a:defRPr/>
            </a:lvl2pPr>
            <a:lvl3pPr lvl="2" algn="ctr">
              <a:spcBef>
                <a:spcPts val="480"/>
              </a:spcBef>
              <a:spcAft>
                <a:spcPts val="0"/>
              </a:spcAft>
              <a:buSzPts val="2400"/>
              <a:buNone/>
              <a:defRPr/>
            </a:lvl3pPr>
            <a:lvl4pPr lvl="3" algn="ctr">
              <a:spcBef>
                <a:spcPts val="400"/>
              </a:spcBef>
              <a:spcAft>
                <a:spcPts val="0"/>
              </a:spcAft>
              <a:buSzPts val="2000"/>
              <a:buNone/>
              <a:defRPr/>
            </a:lvl4pPr>
            <a:lvl5pPr lvl="4" algn="ctr">
              <a:spcBef>
                <a:spcPts val="400"/>
              </a:spcBef>
              <a:spcAft>
                <a:spcPts val="0"/>
              </a:spcAft>
              <a:buSzPts val="2000"/>
              <a:buNone/>
              <a:defRPr/>
            </a:lvl5pPr>
            <a:lvl6pPr lvl="5" algn="ctr">
              <a:spcBef>
                <a:spcPts val="400"/>
              </a:spcBef>
              <a:spcAft>
                <a:spcPts val="0"/>
              </a:spcAft>
              <a:buSzPts val="2000"/>
              <a:buNone/>
              <a:defRPr/>
            </a:lvl6pPr>
            <a:lvl7pPr lvl="6" algn="ctr">
              <a:spcBef>
                <a:spcPts val="400"/>
              </a:spcBef>
              <a:spcAft>
                <a:spcPts val="0"/>
              </a:spcAft>
              <a:buSzPts val="2000"/>
              <a:buNone/>
              <a:defRPr/>
            </a:lvl7pPr>
            <a:lvl8pPr lvl="7" algn="ctr">
              <a:spcBef>
                <a:spcPts val="400"/>
              </a:spcBef>
              <a:spcAft>
                <a:spcPts val="0"/>
              </a:spcAft>
              <a:buSzPts val="2000"/>
              <a:buNone/>
              <a:defRPr/>
            </a:lvl8pPr>
            <a:lvl9pPr lvl="8" algn="ctr">
              <a:spcBef>
                <a:spcPts val="400"/>
              </a:spcBef>
              <a:spcAft>
                <a:spcPts val="0"/>
              </a:spcAft>
              <a:buSzPts val="2000"/>
              <a:buNone/>
              <a:defRPr/>
            </a:lvl9pPr>
          </a:lstStyle>
          <a:p>
            <a:endParaRPr/>
          </a:p>
        </p:txBody>
      </p:sp>
      <p:grpSp>
        <p:nvGrpSpPr>
          <p:cNvPr id="17" name="Google Shape;17;p3"/>
          <p:cNvGrpSpPr/>
          <p:nvPr/>
        </p:nvGrpSpPr>
        <p:grpSpPr>
          <a:xfrm>
            <a:off x="1028700" y="588934"/>
            <a:ext cx="323550" cy="276284"/>
            <a:chOff x="0" y="16894"/>
            <a:chExt cx="431400" cy="368378"/>
          </a:xfrm>
        </p:grpSpPr>
        <p:cxnSp>
          <p:nvCxnSpPr>
            <p:cNvPr id="18" name="Google Shape;18;p3"/>
            <p:cNvCxnSpPr/>
            <p:nvPr/>
          </p:nvCxnSpPr>
          <p:spPr>
            <a:xfrm>
              <a:off x="0" y="16894"/>
              <a:ext cx="431400" cy="0"/>
            </a:xfrm>
            <a:prstGeom prst="straightConnector1">
              <a:avLst/>
            </a:prstGeom>
            <a:noFill/>
            <a:ln w="33775" cap="flat" cmpd="sng">
              <a:solidFill>
                <a:srgbClr val="FFFFFF"/>
              </a:solidFill>
              <a:prstDash val="solid"/>
              <a:round/>
              <a:headEnd type="none" w="sm" len="sm"/>
              <a:tailEnd type="none" w="sm" len="sm"/>
            </a:ln>
          </p:spPr>
        </p:cxnSp>
        <p:cxnSp>
          <p:nvCxnSpPr>
            <p:cNvPr id="19" name="Google Shape;19;p3"/>
            <p:cNvCxnSpPr/>
            <p:nvPr/>
          </p:nvCxnSpPr>
          <p:spPr>
            <a:xfrm>
              <a:off x="0" y="206851"/>
              <a:ext cx="431400" cy="0"/>
            </a:xfrm>
            <a:prstGeom prst="straightConnector1">
              <a:avLst/>
            </a:prstGeom>
            <a:noFill/>
            <a:ln w="33775" cap="flat" cmpd="sng">
              <a:solidFill>
                <a:srgbClr val="FFFFFF"/>
              </a:solidFill>
              <a:prstDash val="solid"/>
              <a:round/>
              <a:headEnd type="none" w="sm" len="sm"/>
              <a:tailEnd type="none" w="sm" len="sm"/>
            </a:ln>
          </p:spPr>
        </p:cxnSp>
        <p:cxnSp>
          <p:nvCxnSpPr>
            <p:cNvPr id="20" name="Google Shape;20;p3"/>
            <p:cNvCxnSpPr/>
            <p:nvPr/>
          </p:nvCxnSpPr>
          <p:spPr>
            <a:xfrm>
              <a:off x="0" y="385272"/>
              <a:ext cx="431400" cy="0"/>
            </a:xfrm>
            <a:prstGeom prst="straightConnector1">
              <a:avLst/>
            </a:prstGeom>
            <a:noFill/>
            <a:ln w="33775" cap="flat" cmpd="sng">
              <a:solidFill>
                <a:srgbClr val="FFFFFF"/>
              </a:solidFill>
              <a:prstDash val="solid"/>
              <a:round/>
              <a:headEnd type="none" w="sm" len="sm"/>
              <a:tailEnd type="none" w="sm" len="sm"/>
            </a:ln>
          </p:spPr>
        </p:cxnSp>
      </p:grpSp>
      <p:cxnSp>
        <p:nvCxnSpPr>
          <p:cNvPr id="21" name="Google Shape;21;p3"/>
          <p:cNvCxnSpPr/>
          <p:nvPr/>
        </p:nvCxnSpPr>
        <p:spPr>
          <a:xfrm>
            <a:off x="11603077" y="887413"/>
            <a:ext cx="755700" cy="0"/>
          </a:xfrm>
          <a:prstGeom prst="straightConnector1">
            <a:avLst/>
          </a:prstGeom>
          <a:noFill/>
          <a:ln w="28575" cap="flat" cmpd="sng">
            <a:solidFill>
              <a:srgbClr val="FFFFFF">
                <a:alpha val="69800"/>
              </a:srgbClr>
            </a:solidFill>
            <a:prstDash val="solid"/>
            <a:round/>
            <a:headEnd type="none" w="sm" len="sm"/>
            <a:tailEnd type="none" w="sm" len="sm"/>
          </a:ln>
        </p:spPr>
      </p:cxnSp>
      <p:sp>
        <p:nvSpPr>
          <p:cNvPr id="22" name="Google Shape;22;p3"/>
          <p:cNvSpPr txBox="1"/>
          <p:nvPr/>
        </p:nvSpPr>
        <p:spPr>
          <a:xfrm>
            <a:off x="14781981" y="584201"/>
            <a:ext cx="7209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0" i="0" u="none" strike="noStrike" cap="none">
                <a:solidFill>
                  <a:srgbClr val="FFFFFF"/>
                </a:solidFill>
                <a:latin typeface="Open Sans"/>
                <a:ea typeface="Open Sans"/>
                <a:cs typeface="Open Sans"/>
                <a:sym typeface="Open Sans"/>
              </a:rPr>
              <a:t>SERVICE</a:t>
            </a:r>
            <a:endParaRPr/>
          </a:p>
        </p:txBody>
      </p:sp>
      <p:sp>
        <p:nvSpPr>
          <p:cNvPr id="23" name="Google Shape;23;p3"/>
          <p:cNvSpPr txBox="1"/>
          <p:nvPr/>
        </p:nvSpPr>
        <p:spPr>
          <a:xfrm>
            <a:off x="16395576" y="584201"/>
            <a:ext cx="8637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0" i="0" u="none" strike="noStrike" cap="none">
                <a:solidFill>
                  <a:srgbClr val="FFFFFF"/>
                </a:solidFill>
                <a:latin typeface="Open Sans"/>
                <a:ea typeface="Open Sans"/>
                <a:cs typeface="Open Sans"/>
                <a:sym typeface="Open Sans"/>
              </a:rPr>
              <a:t>CONTACT</a:t>
            </a:r>
            <a:endParaRPr/>
          </a:p>
        </p:txBody>
      </p:sp>
      <p:sp>
        <p:nvSpPr>
          <p:cNvPr id="24" name="Google Shape;24;p3"/>
          <p:cNvSpPr txBox="1"/>
          <p:nvPr/>
        </p:nvSpPr>
        <p:spPr>
          <a:xfrm>
            <a:off x="13139951" y="584201"/>
            <a:ext cx="6366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0" i="0" u="none" strike="noStrike" cap="none">
                <a:solidFill>
                  <a:srgbClr val="FFFFFF"/>
                </a:solidFill>
                <a:latin typeface="Open Sans"/>
                <a:ea typeface="Open Sans"/>
                <a:cs typeface="Open Sans"/>
                <a:sym typeface="Open Sans"/>
              </a:rPr>
              <a:t>ABOUT</a:t>
            </a:r>
            <a:endParaRPr/>
          </a:p>
        </p:txBody>
      </p:sp>
      <p:sp>
        <p:nvSpPr>
          <p:cNvPr id="25" name="Google Shape;25;p3"/>
          <p:cNvSpPr txBox="1"/>
          <p:nvPr/>
        </p:nvSpPr>
        <p:spPr>
          <a:xfrm>
            <a:off x="11697546" y="584201"/>
            <a:ext cx="5670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0" i="0" u="none" strike="noStrike" cap="none">
                <a:solidFill>
                  <a:srgbClr val="FFFFFF"/>
                </a:solidFill>
                <a:latin typeface="Open Sans"/>
                <a:ea typeface="Open Sans"/>
                <a:cs typeface="Open Sans"/>
                <a:sym typeface="Open Sans"/>
              </a:rPr>
              <a:t>HOME</a:t>
            </a:r>
            <a:endParaRPr/>
          </a:p>
        </p:txBody>
      </p:sp>
      <p:sp>
        <p:nvSpPr>
          <p:cNvPr id="26" name="Google Shape;26;p3"/>
          <p:cNvSpPr txBox="1"/>
          <p:nvPr/>
        </p:nvSpPr>
        <p:spPr>
          <a:xfrm>
            <a:off x="1548328" y="584201"/>
            <a:ext cx="10953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0" i="0" u="none" strike="noStrike" cap="none">
                <a:solidFill>
                  <a:srgbClr val="FFFFFF"/>
                </a:solidFill>
                <a:latin typeface="Open Sans"/>
                <a:ea typeface="Open Sans"/>
                <a:cs typeface="Open Sans"/>
                <a:sym typeface="Open Sans"/>
              </a:rPr>
              <a:t>YOUR LOGO</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7"/>
        <p:cNvGrpSpPr/>
        <p:nvPr/>
      </p:nvGrpSpPr>
      <p:grpSpPr>
        <a:xfrm>
          <a:off x="0" y="0"/>
          <a:ext cx="0" cy="0"/>
          <a:chOff x="0" y="0"/>
          <a:chExt cx="0" cy="0"/>
        </a:xfrm>
      </p:grpSpPr>
      <p:grpSp>
        <p:nvGrpSpPr>
          <p:cNvPr id="28" name="Google Shape;28;p4"/>
          <p:cNvGrpSpPr/>
          <p:nvPr/>
        </p:nvGrpSpPr>
        <p:grpSpPr>
          <a:xfrm>
            <a:off x="0" y="1254910"/>
            <a:ext cx="18288118" cy="9032149"/>
            <a:chOff x="0" y="-47625"/>
            <a:chExt cx="4816592" cy="2378822"/>
          </a:xfrm>
        </p:grpSpPr>
        <p:sp>
          <p:nvSpPr>
            <p:cNvPr id="29" name="Google Shape;29;p4"/>
            <p:cNvSpPr/>
            <p:nvPr/>
          </p:nvSpPr>
          <p:spPr>
            <a:xfrm>
              <a:off x="0" y="0"/>
              <a:ext cx="4816592" cy="2331197"/>
            </a:xfrm>
            <a:custGeom>
              <a:avLst/>
              <a:gdLst/>
              <a:ahLst/>
              <a:cxnLst/>
              <a:rect l="l" t="t" r="r" b="b"/>
              <a:pathLst>
                <a:path w="4816592" h="2331197" extrusionOk="0">
                  <a:moveTo>
                    <a:pt x="0" y="0"/>
                  </a:moveTo>
                  <a:lnTo>
                    <a:pt x="4816592" y="0"/>
                  </a:lnTo>
                  <a:lnTo>
                    <a:pt x="4816592" y="2331197"/>
                  </a:lnTo>
                  <a:lnTo>
                    <a:pt x="0" y="2331197"/>
                  </a:lnTo>
                  <a:close/>
                </a:path>
              </a:pathLst>
            </a:custGeom>
            <a:solidFill>
              <a:srgbClr val="072B3E"/>
            </a:solidFill>
            <a:ln>
              <a:noFill/>
            </a:ln>
          </p:spPr>
        </p:sp>
        <p:sp>
          <p:nvSpPr>
            <p:cNvPr id="30" name="Google Shape;30;p4"/>
            <p:cNvSpPr txBox="1"/>
            <p:nvPr/>
          </p:nvSpPr>
          <p:spPr>
            <a:xfrm>
              <a:off x="0" y="-47625"/>
              <a:ext cx="4816500" cy="2378700"/>
            </a:xfrm>
            <a:prstGeom prst="rect">
              <a:avLst/>
            </a:prstGeom>
            <a:noFill/>
            <a:ln>
              <a:noFill/>
            </a:ln>
          </p:spPr>
          <p:txBody>
            <a:bodyPr spcFirstLastPara="1" wrap="square" lIns="50800" tIns="50800" rIns="50800" bIns="50800" anchor="ctr" anchorCtr="0">
              <a:noAutofit/>
            </a:bodyPr>
            <a:lstStyle/>
            <a:p>
              <a:pPr marL="0" marR="0" lvl="0" indent="0" algn="ctr" rtl="0">
                <a:lnSpc>
                  <a:spcPct val="155555"/>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1" name="Google Shape;31;p4"/>
          <p:cNvGrpSpPr/>
          <p:nvPr/>
        </p:nvGrpSpPr>
        <p:grpSpPr>
          <a:xfrm>
            <a:off x="1028700" y="588934"/>
            <a:ext cx="323550" cy="276284"/>
            <a:chOff x="0" y="16894"/>
            <a:chExt cx="431400" cy="368378"/>
          </a:xfrm>
        </p:grpSpPr>
        <p:cxnSp>
          <p:nvCxnSpPr>
            <p:cNvPr id="32" name="Google Shape;32;p4"/>
            <p:cNvCxnSpPr/>
            <p:nvPr/>
          </p:nvCxnSpPr>
          <p:spPr>
            <a:xfrm>
              <a:off x="0" y="16894"/>
              <a:ext cx="431400" cy="0"/>
            </a:xfrm>
            <a:prstGeom prst="straightConnector1">
              <a:avLst/>
            </a:prstGeom>
            <a:noFill/>
            <a:ln w="33775" cap="flat" cmpd="sng">
              <a:solidFill>
                <a:srgbClr val="FFFFFF"/>
              </a:solidFill>
              <a:prstDash val="solid"/>
              <a:round/>
              <a:headEnd type="none" w="sm" len="sm"/>
              <a:tailEnd type="none" w="sm" len="sm"/>
            </a:ln>
          </p:spPr>
        </p:cxnSp>
        <p:cxnSp>
          <p:nvCxnSpPr>
            <p:cNvPr id="33" name="Google Shape;33;p4"/>
            <p:cNvCxnSpPr/>
            <p:nvPr/>
          </p:nvCxnSpPr>
          <p:spPr>
            <a:xfrm>
              <a:off x="0" y="206851"/>
              <a:ext cx="431400" cy="0"/>
            </a:xfrm>
            <a:prstGeom prst="straightConnector1">
              <a:avLst/>
            </a:prstGeom>
            <a:noFill/>
            <a:ln w="33775" cap="flat" cmpd="sng">
              <a:solidFill>
                <a:srgbClr val="FFFFFF"/>
              </a:solidFill>
              <a:prstDash val="solid"/>
              <a:round/>
              <a:headEnd type="none" w="sm" len="sm"/>
              <a:tailEnd type="none" w="sm" len="sm"/>
            </a:ln>
          </p:spPr>
        </p:cxnSp>
        <p:cxnSp>
          <p:nvCxnSpPr>
            <p:cNvPr id="34" name="Google Shape;34;p4"/>
            <p:cNvCxnSpPr/>
            <p:nvPr/>
          </p:nvCxnSpPr>
          <p:spPr>
            <a:xfrm>
              <a:off x="0" y="385272"/>
              <a:ext cx="431400" cy="0"/>
            </a:xfrm>
            <a:prstGeom prst="straightConnector1">
              <a:avLst/>
            </a:prstGeom>
            <a:noFill/>
            <a:ln w="33775" cap="flat" cmpd="sng">
              <a:solidFill>
                <a:srgbClr val="FFFFFF"/>
              </a:solidFill>
              <a:prstDash val="solid"/>
              <a:round/>
              <a:headEnd type="none" w="sm" len="sm"/>
              <a:tailEnd type="none" w="sm" len="sm"/>
            </a:ln>
          </p:spPr>
        </p:cxnSp>
      </p:grpSp>
      <p:cxnSp>
        <p:nvCxnSpPr>
          <p:cNvPr id="35" name="Google Shape;35;p4"/>
          <p:cNvCxnSpPr/>
          <p:nvPr/>
        </p:nvCxnSpPr>
        <p:spPr>
          <a:xfrm>
            <a:off x="11603077" y="887413"/>
            <a:ext cx="755700" cy="0"/>
          </a:xfrm>
          <a:prstGeom prst="straightConnector1">
            <a:avLst/>
          </a:prstGeom>
          <a:noFill/>
          <a:ln w="28575" cap="flat" cmpd="sng">
            <a:solidFill>
              <a:srgbClr val="FFFFFF">
                <a:alpha val="69800"/>
              </a:srgbClr>
            </a:solidFill>
            <a:prstDash val="solid"/>
            <a:round/>
            <a:headEnd type="none" w="sm" len="sm"/>
            <a:tailEnd type="none" w="sm" len="sm"/>
          </a:ln>
        </p:spPr>
      </p:cxnSp>
      <p:sp>
        <p:nvSpPr>
          <p:cNvPr id="36" name="Google Shape;36;p4"/>
          <p:cNvSpPr txBox="1"/>
          <p:nvPr/>
        </p:nvSpPr>
        <p:spPr>
          <a:xfrm>
            <a:off x="14781981" y="584201"/>
            <a:ext cx="7209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0" i="0" u="none" strike="noStrike" cap="none">
                <a:solidFill>
                  <a:srgbClr val="FFFFFF"/>
                </a:solidFill>
                <a:latin typeface="Open Sans"/>
                <a:ea typeface="Open Sans"/>
                <a:cs typeface="Open Sans"/>
                <a:sym typeface="Open Sans"/>
              </a:rPr>
              <a:t>SERVICE</a:t>
            </a:r>
            <a:endParaRPr/>
          </a:p>
        </p:txBody>
      </p:sp>
      <p:sp>
        <p:nvSpPr>
          <p:cNvPr id="37" name="Google Shape;37;p4"/>
          <p:cNvSpPr txBox="1"/>
          <p:nvPr/>
        </p:nvSpPr>
        <p:spPr>
          <a:xfrm>
            <a:off x="16395576" y="584201"/>
            <a:ext cx="8637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0" i="0" u="none" strike="noStrike" cap="none">
                <a:solidFill>
                  <a:srgbClr val="FFFFFF"/>
                </a:solidFill>
                <a:latin typeface="Open Sans"/>
                <a:ea typeface="Open Sans"/>
                <a:cs typeface="Open Sans"/>
                <a:sym typeface="Open Sans"/>
              </a:rPr>
              <a:t>CONTACT</a:t>
            </a:r>
            <a:endParaRPr/>
          </a:p>
        </p:txBody>
      </p:sp>
      <p:sp>
        <p:nvSpPr>
          <p:cNvPr id="38" name="Google Shape;38;p4"/>
          <p:cNvSpPr txBox="1"/>
          <p:nvPr/>
        </p:nvSpPr>
        <p:spPr>
          <a:xfrm>
            <a:off x="13139951" y="584201"/>
            <a:ext cx="6366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0" i="0" u="none" strike="noStrike" cap="none">
                <a:solidFill>
                  <a:srgbClr val="FFFFFF"/>
                </a:solidFill>
                <a:latin typeface="Open Sans"/>
                <a:ea typeface="Open Sans"/>
                <a:cs typeface="Open Sans"/>
                <a:sym typeface="Open Sans"/>
              </a:rPr>
              <a:t>ABOUT</a:t>
            </a:r>
            <a:endParaRPr/>
          </a:p>
        </p:txBody>
      </p:sp>
      <p:sp>
        <p:nvSpPr>
          <p:cNvPr id="39" name="Google Shape;39;p4"/>
          <p:cNvSpPr txBox="1"/>
          <p:nvPr/>
        </p:nvSpPr>
        <p:spPr>
          <a:xfrm>
            <a:off x="11697546" y="584201"/>
            <a:ext cx="5670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0" i="0" u="none" strike="noStrike" cap="none">
                <a:solidFill>
                  <a:srgbClr val="FFFFFF"/>
                </a:solidFill>
                <a:latin typeface="Open Sans"/>
                <a:ea typeface="Open Sans"/>
                <a:cs typeface="Open Sans"/>
                <a:sym typeface="Open Sans"/>
              </a:rPr>
              <a:t>HOME</a:t>
            </a:r>
            <a:endParaRPr/>
          </a:p>
        </p:txBody>
      </p:sp>
      <p:sp>
        <p:nvSpPr>
          <p:cNvPr id="40" name="Google Shape;40;p4"/>
          <p:cNvSpPr txBox="1"/>
          <p:nvPr/>
        </p:nvSpPr>
        <p:spPr>
          <a:xfrm>
            <a:off x="1548328" y="584201"/>
            <a:ext cx="10953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0" i="0" u="none" strike="noStrike" cap="none">
                <a:solidFill>
                  <a:srgbClr val="FFFFFF"/>
                </a:solidFill>
                <a:latin typeface="Open Sans"/>
                <a:ea typeface="Open Sans"/>
                <a:cs typeface="Open Sans"/>
                <a:sym typeface="Open Sans"/>
              </a:rPr>
              <a:t>YOUR LOGO</a:t>
            </a:r>
            <a:endParaRPr/>
          </a:p>
        </p:txBody>
      </p:sp>
      <p:sp>
        <p:nvSpPr>
          <p:cNvPr id="41" name="Google Shape;41;p4"/>
          <p:cNvSpPr txBox="1">
            <a:spLocks noGrp="1"/>
          </p:cNvSpPr>
          <p:nvPr>
            <p:ph type="title"/>
          </p:nvPr>
        </p:nvSpPr>
        <p:spPr>
          <a:xfrm>
            <a:off x="680150" y="2200775"/>
            <a:ext cx="16046700" cy="1143000"/>
          </a:xfrm>
          <a:prstGeom prst="rect">
            <a:avLst/>
          </a:prstGeom>
          <a:noFill/>
          <a:ln>
            <a:noFill/>
          </a:ln>
        </p:spPr>
        <p:txBody>
          <a:bodyPr spcFirstLastPara="1" wrap="square" lIns="91425" tIns="45700" rIns="91425" bIns="45700" anchor="ctr" anchorCtr="0">
            <a:normAutofit/>
          </a:bodyPr>
          <a:lstStyle>
            <a:lvl1pPr lvl="0">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4"/>
          <p:cNvSpPr txBox="1">
            <a:spLocks noGrp="1"/>
          </p:cNvSpPr>
          <p:nvPr>
            <p:ph type="body" idx="1"/>
          </p:nvPr>
        </p:nvSpPr>
        <p:spPr>
          <a:xfrm>
            <a:off x="5112875" y="4657125"/>
            <a:ext cx="8229600" cy="45261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43" name="Google Shape;43;p4"/>
          <p:cNvSpPr txBox="1">
            <a:spLocks noGrp="1"/>
          </p:cNvSpPr>
          <p:nvPr>
            <p:ph type="sldNum" idx="12"/>
          </p:nvPr>
        </p:nvSpPr>
        <p:spPr>
          <a:xfrm>
            <a:off x="17113568" y="9499702"/>
            <a:ext cx="1097400" cy="787500"/>
          </a:xfrm>
          <a:prstGeom prst="rect">
            <a:avLst/>
          </a:prstGeom>
        </p:spPr>
        <p:txBody>
          <a:bodyPr spcFirstLastPara="1" wrap="square" lIns="167625" tIns="167625" rIns="167625" bIns="1676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4"/>
        <p:cNvGrpSpPr/>
        <p:nvPr/>
      </p:nvGrpSpPr>
      <p:grpSpPr>
        <a:xfrm>
          <a:off x="0" y="0"/>
          <a:ext cx="0" cy="0"/>
          <a:chOff x="0" y="0"/>
          <a:chExt cx="0" cy="0"/>
        </a:xfrm>
      </p:grpSpPr>
      <p:grpSp>
        <p:nvGrpSpPr>
          <p:cNvPr id="45" name="Google Shape;45;p5"/>
          <p:cNvGrpSpPr/>
          <p:nvPr/>
        </p:nvGrpSpPr>
        <p:grpSpPr>
          <a:xfrm>
            <a:off x="0" y="-180827"/>
            <a:ext cx="11119829" cy="10493280"/>
            <a:chOff x="0" y="-47625"/>
            <a:chExt cx="2928660" cy="2763644"/>
          </a:xfrm>
        </p:grpSpPr>
        <p:sp>
          <p:nvSpPr>
            <p:cNvPr id="46" name="Google Shape;46;p5"/>
            <p:cNvSpPr/>
            <p:nvPr/>
          </p:nvSpPr>
          <p:spPr>
            <a:xfrm>
              <a:off x="0" y="0"/>
              <a:ext cx="2928660" cy="2716019"/>
            </a:xfrm>
            <a:custGeom>
              <a:avLst/>
              <a:gdLst/>
              <a:ahLst/>
              <a:cxnLst/>
              <a:rect l="l" t="t" r="r" b="b"/>
              <a:pathLst>
                <a:path w="2928660" h="2716019" extrusionOk="0">
                  <a:moveTo>
                    <a:pt x="0" y="0"/>
                  </a:moveTo>
                  <a:lnTo>
                    <a:pt x="2928660" y="0"/>
                  </a:lnTo>
                  <a:lnTo>
                    <a:pt x="2928660" y="2716019"/>
                  </a:lnTo>
                  <a:lnTo>
                    <a:pt x="0" y="2716019"/>
                  </a:lnTo>
                  <a:close/>
                </a:path>
              </a:pathLst>
            </a:custGeom>
            <a:solidFill>
              <a:srgbClr val="000000">
                <a:alpha val="60000"/>
              </a:srgbClr>
            </a:solidFill>
            <a:ln>
              <a:noFill/>
            </a:ln>
          </p:spPr>
        </p:sp>
        <p:sp>
          <p:nvSpPr>
            <p:cNvPr id="47" name="Google Shape;47;p5"/>
            <p:cNvSpPr txBox="1"/>
            <p:nvPr/>
          </p:nvSpPr>
          <p:spPr>
            <a:xfrm>
              <a:off x="0" y="-47625"/>
              <a:ext cx="2928600" cy="2763600"/>
            </a:xfrm>
            <a:prstGeom prst="rect">
              <a:avLst/>
            </a:prstGeom>
            <a:noFill/>
            <a:ln>
              <a:noFill/>
            </a:ln>
          </p:spPr>
          <p:txBody>
            <a:bodyPr spcFirstLastPara="1" wrap="square" lIns="50800" tIns="50800" rIns="50800" bIns="50800" anchor="ctr" anchorCtr="0">
              <a:noAutofit/>
            </a:bodyPr>
            <a:lstStyle/>
            <a:p>
              <a:pPr marL="0" marR="0" lvl="0" indent="0" algn="ctr" rtl="0">
                <a:lnSpc>
                  <a:spcPct val="155555"/>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48" name="Google Shape;48;p5"/>
          <p:cNvSpPr txBox="1">
            <a:spLocks noGrp="1"/>
          </p:cNvSpPr>
          <p:nvPr>
            <p:ph type="title"/>
          </p:nvPr>
        </p:nvSpPr>
        <p:spPr>
          <a:xfrm>
            <a:off x="868450" y="1164175"/>
            <a:ext cx="9624300" cy="1362000"/>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dk1"/>
              </a:buClr>
              <a:buSzPts val="8000"/>
              <a:buFont typeface="Calibri"/>
              <a:buNone/>
              <a:defRPr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9" name="Google Shape;49;p5"/>
          <p:cNvSpPr txBox="1">
            <a:spLocks noGrp="1"/>
          </p:cNvSpPr>
          <p:nvPr>
            <p:ph type="body" idx="1"/>
          </p:nvPr>
        </p:nvSpPr>
        <p:spPr>
          <a:xfrm>
            <a:off x="1212013" y="7558738"/>
            <a:ext cx="7772400" cy="1500300"/>
          </a:xfrm>
          <a:prstGeom prst="rect">
            <a:avLst/>
          </a:prstGeom>
          <a:noFill/>
          <a:ln>
            <a:noFill/>
          </a:ln>
        </p:spPr>
        <p:txBody>
          <a:bodyPr spcFirstLastPara="1" wrap="square" lIns="91425" tIns="45700" rIns="91425" bIns="45700" anchor="b" anchorCtr="0">
            <a:normAutofit/>
          </a:bodyPr>
          <a:lstStyle>
            <a:lvl1pPr marL="457200" lvl="0" indent="-228600" algn="l">
              <a:spcBef>
                <a:spcPts val="400"/>
              </a:spcBef>
              <a:spcAft>
                <a:spcPts val="0"/>
              </a:spcAft>
              <a:buSzPts val="2400"/>
              <a:buNone/>
              <a:defRPr sz="2400"/>
            </a:lvl1pPr>
            <a:lvl2pPr marL="914400" lvl="1" indent="-228600" algn="l">
              <a:spcBef>
                <a:spcPts val="360"/>
              </a:spcBef>
              <a:spcAft>
                <a:spcPts val="0"/>
              </a:spcAft>
              <a:buSzPts val="2400"/>
              <a:buNone/>
              <a:defRPr sz="2400"/>
            </a:lvl2pPr>
            <a:lvl3pPr marL="1371600" lvl="2" indent="-228600" algn="l">
              <a:spcBef>
                <a:spcPts val="320"/>
              </a:spcBef>
              <a:spcAft>
                <a:spcPts val="0"/>
              </a:spcAft>
              <a:buSzPts val="2400"/>
              <a:buNone/>
              <a:defRPr sz="2400"/>
            </a:lvl3pPr>
            <a:lvl4pPr marL="1828800" lvl="3" indent="-228600" algn="l">
              <a:spcBef>
                <a:spcPts val="280"/>
              </a:spcBef>
              <a:spcAft>
                <a:spcPts val="0"/>
              </a:spcAft>
              <a:buSzPts val="2400"/>
              <a:buNone/>
              <a:defRPr sz="2400"/>
            </a:lvl4pPr>
            <a:lvl5pPr marL="2286000" lvl="4" indent="-228600" algn="l">
              <a:spcBef>
                <a:spcPts val="280"/>
              </a:spcBef>
              <a:spcAft>
                <a:spcPts val="0"/>
              </a:spcAft>
              <a:buSzPts val="2400"/>
              <a:buNone/>
              <a:defRPr sz="2400"/>
            </a:lvl5pPr>
            <a:lvl6pPr marL="2743200" lvl="5" indent="-228600" algn="l">
              <a:spcBef>
                <a:spcPts val="280"/>
              </a:spcBef>
              <a:spcAft>
                <a:spcPts val="0"/>
              </a:spcAft>
              <a:buSzPts val="2400"/>
              <a:buNone/>
              <a:defRPr sz="2400"/>
            </a:lvl6pPr>
            <a:lvl7pPr marL="3200400" lvl="6" indent="-228600" algn="l">
              <a:spcBef>
                <a:spcPts val="280"/>
              </a:spcBef>
              <a:spcAft>
                <a:spcPts val="0"/>
              </a:spcAft>
              <a:buSzPts val="2400"/>
              <a:buNone/>
              <a:defRPr sz="2400"/>
            </a:lvl7pPr>
            <a:lvl8pPr marL="3657600" lvl="7" indent="-228600" algn="l">
              <a:spcBef>
                <a:spcPts val="280"/>
              </a:spcBef>
              <a:spcAft>
                <a:spcPts val="0"/>
              </a:spcAft>
              <a:buSzPts val="2400"/>
              <a:buNone/>
              <a:defRPr sz="2400"/>
            </a:lvl8pPr>
            <a:lvl9pPr marL="4114800" lvl="8" indent="-228600" algn="l">
              <a:spcBef>
                <a:spcPts val="280"/>
              </a:spcBef>
              <a:spcAft>
                <a:spcPts val="0"/>
              </a:spcAft>
              <a:buSzPts val="2400"/>
              <a:buNone/>
              <a:defRPr sz="2400"/>
            </a:lvl9pPr>
          </a:lstStyle>
          <a:p>
            <a:endParaRPr/>
          </a:p>
        </p:txBody>
      </p:sp>
      <p:grpSp>
        <p:nvGrpSpPr>
          <p:cNvPr id="50" name="Google Shape;50;p5"/>
          <p:cNvGrpSpPr/>
          <p:nvPr/>
        </p:nvGrpSpPr>
        <p:grpSpPr>
          <a:xfrm>
            <a:off x="1028700" y="588934"/>
            <a:ext cx="323550" cy="276284"/>
            <a:chOff x="0" y="16894"/>
            <a:chExt cx="431400" cy="368378"/>
          </a:xfrm>
        </p:grpSpPr>
        <p:cxnSp>
          <p:nvCxnSpPr>
            <p:cNvPr id="51" name="Google Shape;51;p5"/>
            <p:cNvCxnSpPr/>
            <p:nvPr/>
          </p:nvCxnSpPr>
          <p:spPr>
            <a:xfrm>
              <a:off x="0" y="16894"/>
              <a:ext cx="431400" cy="0"/>
            </a:xfrm>
            <a:prstGeom prst="straightConnector1">
              <a:avLst/>
            </a:prstGeom>
            <a:noFill/>
            <a:ln w="33775" cap="flat" cmpd="sng">
              <a:solidFill>
                <a:srgbClr val="FFFFFF"/>
              </a:solidFill>
              <a:prstDash val="solid"/>
              <a:round/>
              <a:headEnd type="none" w="sm" len="sm"/>
              <a:tailEnd type="none" w="sm" len="sm"/>
            </a:ln>
          </p:spPr>
        </p:cxnSp>
        <p:cxnSp>
          <p:nvCxnSpPr>
            <p:cNvPr id="52" name="Google Shape;52;p5"/>
            <p:cNvCxnSpPr/>
            <p:nvPr/>
          </p:nvCxnSpPr>
          <p:spPr>
            <a:xfrm>
              <a:off x="0" y="206851"/>
              <a:ext cx="431400" cy="0"/>
            </a:xfrm>
            <a:prstGeom prst="straightConnector1">
              <a:avLst/>
            </a:prstGeom>
            <a:noFill/>
            <a:ln w="33775" cap="flat" cmpd="sng">
              <a:solidFill>
                <a:srgbClr val="FFFFFF"/>
              </a:solidFill>
              <a:prstDash val="solid"/>
              <a:round/>
              <a:headEnd type="none" w="sm" len="sm"/>
              <a:tailEnd type="none" w="sm" len="sm"/>
            </a:ln>
          </p:spPr>
        </p:cxnSp>
        <p:cxnSp>
          <p:nvCxnSpPr>
            <p:cNvPr id="53" name="Google Shape;53;p5"/>
            <p:cNvCxnSpPr/>
            <p:nvPr/>
          </p:nvCxnSpPr>
          <p:spPr>
            <a:xfrm>
              <a:off x="0" y="385272"/>
              <a:ext cx="431400" cy="0"/>
            </a:xfrm>
            <a:prstGeom prst="straightConnector1">
              <a:avLst/>
            </a:prstGeom>
            <a:noFill/>
            <a:ln w="33775" cap="flat" cmpd="sng">
              <a:solidFill>
                <a:srgbClr val="FFFFFF"/>
              </a:solidFill>
              <a:prstDash val="solid"/>
              <a:round/>
              <a:headEnd type="none" w="sm" len="sm"/>
              <a:tailEnd type="none" w="sm" len="sm"/>
            </a:ln>
          </p:spPr>
        </p:cxnSp>
      </p:grpSp>
      <p:cxnSp>
        <p:nvCxnSpPr>
          <p:cNvPr id="54" name="Google Shape;54;p5"/>
          <p:cNvCxnSpPr/>
          <p:nvPr/>
        </p:nvCxnSpPr>
        <p:spPr>
          <a:xfrm>
            <a:off x="11603077" y="887413"/>
            <a:ext cx="755700" cy="0"/>
          </a:xfrm>
          <a:prstGeom prst="straightConnector1">
            <a:avLst/>
          </a:prstGeom>
          <a:noFill/>
          <a:ln w="28575" cap="flat" cmpd="sng">
            <a:solidFill>
              <a:srgbClr val="FFFFFF">
                <a:alpha val="69800"/>
              </a:srgbClr>
            </a:solidFill>
            <a:prstDash val="solid"/>
            <a:round/>
            <a:headEnd type="none" w="sm" len="sm"/>
            <a:tailEnd type="none" w="sm" len="sm"/>
          </a:ln>
        </p:spPr>
      </p:cxnSp>
      <p:sp>
        <p:nvSpPr>
          <p:cNvPr id="55" name="Google Shape;55;p5"/>
          <p:cNvSpPr txBox="1"/>
          <p:nvPr/>
        </p:nvSpPr>
        <p:spPr>
          <a:xfrm>
            <a:off x="14781981" y="584201"/>
            <a:ext cx="7209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0" i="0" u="none" strike="noStrike" cap="none">
                <a:solidFill>
                  <a:srgbClr val="FFFFFF"/>
                </a:solidFill>
                <a:latin typeface="Open Sans"/>
                <a:ea typeface="Open Sans"/>
                <a:cs typeface="Open Sans"/>
                <a:sym typeface="Open Sans"/>
              </a:rPr>
              <a:t>SERVICE</a:t>
            </a:r>
            <a:endParaRPr/>
          </a:p>
        </p:txBody>
      </p:sp>
      <p:sp>
        <p:nvSpPr>
          <p:cNvPr id="56" name="Google Shape;56;p5"/>
          <p:cNvSpPr txBox="1"/>
          <p:nvPr/>
        </p:nvSpPr>
        <p:spPr>
          <a:xfrm>
            <a:off x="16395576" y="584201"/>
            <a:ext cx="8637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0" i="0" u="none" strike="noStrike" cap="none">
                <a:solidFill>
                  <a:srgbClr val="FFFFFF"/>
                </a:solidFill>
                <a:latin typeface="Open Sans"/>
                <a:ea typeface="Open Sans"/>
                <a:cs typeface="Open Sans"/>
                <a:sym typeface="Open Sans"/>
              </a:rPr>
              <a:t>CONTACT</a:t>
            </a:r>
            <a:endParaRPr/>
          </a:p>
        </p:txBody>
      </p:sp>
      <p:sp>
        <p:nvSpPr>
          <p:cNvPr id="57" name="Google Shape;57;p5"/>
          <p:cNvSpPr txBox="1"/>
          <p:nvPr/>
        </p:nvSpPr>
        <p:spPr>
          <a:xfrm>
            <a:off x="13139951" y="584201"/>
            <a:ext cx="6366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0" i="0" u="none" strike="noStrike" cap="none">
                <a:solidFill>
                  <a:srgbClr val="FFFFFF"/>
                </a:solidFill>
                <a:latin typeface="Open Sans"/>
                <a:ea typeface="Open Sans"/>
                <a:cs typeface="Open Sans"/>
                <a:sym typeface="Open Sans"/>
              </a:rPr>
              <a:t>ABOUT</a:t>
            </a:r>
            <a:endParaRPr/>
          </a:p>
        </p:txBody>
      </p:sp>
      <p:sp>
        <p:nvSpPr>
          <p:cNvPr id="58" name="Google Shape;58;p5"/>
          <p:cNvSpPr txBox="1"/>
          <p:nvPr/>
        </p:nvSpPr>
        <p:spPr>
          <a:xfrm>
            <a:off x="11697546" y="584201"/>
            <a:ext cx="5670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0" i="0" u="none" strike="noStrike" cap="none">
                <a:solidFill>
                  <a:srgbClr val="FFFFFF"/>
                </a:solidFill>
                <a:latin typeface="Open Sans"/>
                <a:ea typeface="Open Sans"/>
                <a:cs typeface="Open Sans"/>
                <a:sym typeface="Open Sans"/>
              </a:rPr>
              <a:t>HOME</a:t>
            </a:r>
            <a:endParaRPr/>
          </a:p>
        </p:txBody>
      </p:sp>
      <p:sp>
        <p:nvSpPr>
          <p:cNvPr id="59" name="Google Shape;59;p5"/>
          <p:cNvSpPr txBox="1"/>
          <p:nvPr/>
        </p:nvSpPr>
        <p:spPr>
          <a:xfrm>
            <a:off x="1548328" y="584201"/>
            <a:ext cx="10953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0" i="0" u="none" strike="noStrike" cap="none">
                <a:solidFill>
                  <a:srgbClr val="FFFFFF"/>
                </a:solidFill>
                <a:latin typeface="Open Sans"/>
                <a:ea typeface="Open Sans"/>
                <a:cs typeface="Open Sans"/>
                <a:sym typeface="Open Sans"/>
              </a:rPr>
              <a:t>YOUR LOGO</a:t>
            </a:r>
            <a:endParaRPr/>
          </a:p>
        </p:txBody>
      </p:sp>
      <p:sp>
        <p:nvSpPr>
          <p:cNvPr id="60" name="Google Shape;60;p5"/>
          <p:cNvSpPr txBox="1">
            <a:spLocks noGrp="1"/>
          </p:cNvSpPr>
          <p:nvPr>
            <p:ph type="sldNum" idx="12"/>
          </p:nvPr>
        </p:nvSpPr>
        <p:spPr>
          <a:xfrm>
            <a:off x="17113568" y="9499702"/>
            <a:ext cx="1097400" cy="787500"/>
          </a:xfrm>
          <a:prstGeom prst="rect">
            <a:avLst/>
          </a:prstGeom>
        </p:spPr>
        <p:txBody>
          <a:bodyPr spcFirstLastPara="1" wrap="square" lIns="167625" tIns="167625" rIns="167625" bIns="1676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61"/>
        <p:cNvGrpSpPr/>
        <p:nvPr/>
      </p:nvGrpSpPr>
      <p:grpSpPr>
        <a:xfrm>
          <a:off x="0" y="0"/>
          <a:ext cx="0" cy="0"/>
          <a:chOff x="0" y="0"/>
          <a:chExt cx="0" cy="0"/>
        </a:xfrm>
      </p:grpSpPr>
      <p:grpSp>
        <p:nvGrpSpPr>
          <p:cNvPr id="62" name="Google Shape;62;p6"/>
          <p:cNvGrpSpPr/>
          <p:nvPr/>
        </p:nvGrpSpPr>
        <p:grpSpPr>
          <a:xfrm>
            <a:off x="0" y="1254910"/>
            <a:ext cx="18288118" cy="9032149"/>
            <a:chOff x="0" y="-47625"/>
            <a:chExt cx="4816592" cy="2378822"/>
          </a:xfrm>
        </p:grpSpPr>
        <p:sp>
          <p:nvSpPr>
            <p:cNvPr id="63" name="Google Shape;63;p6"/>
            <p:cNvSpPr/>
            <p:nvPr/>
          </p:nvSpPr>
          <p:spPr>
            <a:xfrm>
              <a:off x="0" y="0"/>
              <a:ext cx="4816592" cy="2331197"/>
            </a:xfrm>
            <a:custGeom>
              <a:avLst/>
              <a:gdLst/>
              <a:ahLst/>
              <a:cxnLst/>
              <a:rect l="l" t="t" r="r" b="b"/>
              <a:pathLst>
                <a:path w="4816592" h="2331197" extrusionOk="0">
                  <a:moveTo>
                    <a:pt x="0" y="0"/>
                  </a:moveTo>
                  <a:lnTo>
                    <a:pt x="4816592" y="0"/>
                  </a:lnTo>
                  <a:lnTo>
                    <a:pt x="4816592" y="2331197"/>
                  </a:lnTo>
                  <a:lnTo>
                    <a:pt x="0" y="2331197"/>
                  </a:lnTo>
                  <a:close/>
                </a:path>
              </a:pathLst>
            </a:custGeom>
            <a:solidFill>
              <a:srgbClr val="072B3E"/>
            </a:solidFill>
            <a:ln>
              <a:noFill/>
            </a:ln>
          </p:spPr>
        </p:sp>
        <p:sp>
          <p:nvSpPr>
            <p:cNvPr id="64" name="Google Shape;64;p6"/>
            <p:cNvSpPr txBox="1"/>
            <p:nvPr/>
          </p:nvSpPr>
          <p:spPr>
            <a:xfrm>
              <a:off x="0" y="-47625"/>
              <a:ext cx="4816500" cy="2378700"/>
            </a:xfrm>
            <a:prstGeom prst="rect">
              <a:avLst/>
            </a:prstGeom>
            <a:noFill/>
            <a:ln>
              <a:noFill/>
            </a:ln>
          </p:spPr>
          <p:txBody>
            <a:bodyPr spcFirstLastPara="1" wrap="square" lIns="50800" tIns="50800" rIns="50800" bIns="50800" anchor="ctr" anchorCtr="0">
              <a:noAutofit/>
            </a:bodyPr>
            <a:lstStyle/>
            <a:p>
              <a:pPr marL="0" marR="0" lvl="0" indent="0" algn="ctr" rtl="0">
                <a:lnSpc>
                  <a:spcPct val="155555"/>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65" name="Google Shape;65;p6"/>
          <p:cNvSpPr txBox="1">
            <a:spLocks noGrp="1"/>
          </p:cNvSpPr>
          <p:nvPr>
            <p:ph type="title"/>
          </p:nvPr>
        </p:nvSpPr>
        <p:spPr>
          <a:xfrm>
            <a:off x="642475" y="2186775"/>
            <a:ext cx="16046700" cy="1143000"/>
          </a:xfrm>
          <a:prstGeom prst="rect">
            <a:avLst/>
          </a:prstGeom>
          <a:noFill/>
          <a:ln>
            <a:noFill/>
          </a:ln>
        </p:spPr>
        <p:txBody>
          <a:bodyPr spcFirstLastPara="1" wrap="square" lIns="91425" tIns="45700" rIns="91425" bIns="45700" anchor="ctr" anchorCtr="0">
            <a:normAutofit/>
          </a:bodyPr>
          <a:lstStyle>
            <a:lvl1pPr lvl="0">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6" name="Google Shape;66;p6"/>
          <p:cNvSpPr txBox="1">
            <a:spLocks noGrp="1"/>
          </p:cNvSpPr>
          <p:nvPr>
            <p:ph type="body" idx="1"/>
          </p:nvPr>
        </p:nvSpPr>
        <p:spPr>
          <a:xfrm>
            <a:off x="1905950" y="4651325"/>
            <a:ext cx="6653100" cy="4526100"/>
          </a:xfrm>
          <a:prstGeom prst="rect">
            <a:avLst/>
          </a:prstGeom>
          <a:noFill/>
          <a:ln>
            <a:noFill/>
          </a:ln>
        </p:spPr>
        <p:txBody>
          <a:bodyPr spcFirstLastPara="1" wrap="square" lIns="91425" tIns="45700" rIns="91425" bIns="45700" anchor="t" anchorCtr="0">
            <a:normAutofit/>
          </a:bodyPr>
          <a:lstStyle>
            <a:lvl1pPr marL="457200" lvl="0" indent="-381000" algn="l">
              <a:spcBef>
                <a:spcPts val="560"/>
              </a:spcBef>
              <a:spcAft>
                <a:spcPts val="0"/>
              </a:spcAft>
              <a:buClr>
                <a:schemeClr val="dk1"/>
              </a:buClr>
              <a:buSzPts val="2400"/>
              <a:buChar char="•"/>
              <a:defRPr sz="2400"/>
            </a:lvl1pPr>
            <a:lvl2pPr marL="914400" lvl="1" indent="-381000" algn="l">
              <a:spcBef>
                <a:spcPts val="480"/>
              </a:spcBef>
              <a:spcAft>
                <a:spcPts val="0"/>
              </a:spcAft>
              <a:buClr>
                <a:schemeClr val="dk1"/>
              </a:buClr>
              <a:buSzPts val="2400"/>
              <a:buChar char="–"/>
              <a:defRPr sz="2400"/>
            </a:lvl2pPr>
            <a:lvl3pPr marL="1371600" lvl="2" indent="-381000" algn="l">
              <a:spcBef>
                <a:spcPts val="400"/>
              </a:spcBef>
              <a:spcAft>
                <a:spcPts val="0"/>
              </a:spcAft>
              <a:buClr>
                <a:schemeClr val="dk1"/>
              </a:buClr>
              <a:buSzPts val="2400"/>
              <a:buChar char="•"/>
              <a:defRPr sz="2400"/>
            </a:lvl3pPr>
            <a:lvl4pPr marL="1828800" lvl="3" indent="-381000" algn="l">
              <a:spcBef>
                <a:spcPts val="360"/>
              </a:spcBef>
              <a:spcAft>
                <a:spcPts val="0"/>
              </a:spcAft>
              <a:buClr>
                <a:schemeClr val="dk1"/>
              </a:buClr>
              <a:buSzPts val="2400"/>
              <a:buChar char="–"/>
              <a:defRPr sz="2400"/>
            </a:lvl4pPr>
            <a:lvl5pPr marL="2286000" lvl="4" indent="-381000" algn="l">
              <a:spcBef>
                <a:spcPts val="360"/>
              </a:spcBef>
              <a:spcAft>
                <a:spcPts val="0"/>
              </a:spcAft>
              <a:buClr>
                <a:schemeClr val="dk1"/>
              </a:buClr>
              <a:buSzPts val="2400"/>
              <a:buChar char="»"/>
              <a:defRPr sz="2400"/>
            </a:lvl5pPr>
            <a:lvl6pPr marL="2743200" lvl="5" indent="-381000" algn="l">
              <a:spcBef>
                <a:spcPts val="360"/>
              </a:spcBef>
              <a:spcAft>
                <a:spcPts val="0"/>
              </a:spcAft>
              <a:buClr>
                <a:schemeClr val="dk1"/>
              </a:buClr>
              <a:buSzPts val="2400"/>
              <a:buChar char="•"/>
              <a:defRPr sz="2400"/>
            </a:lvl6pPr>
            <a:lvl7pPr marL="3200400" lvl="6" indent="-381000" algn="l">
              <a:spcBef>
                <a:spcPts val="360"/>
              </a:spcBef>
              <a:spcAft>
                <a:spcPts val="0"/>
              </a:spcAft>
              <a:buClr>
                <a:schemeClr val="dk1"/>
              </a:buClr>
              <a:buSzPts val="2400"/>
              <a:buChar char="•"/>
              <a:defRPr sz="2400"/>
            </a:lvl7pPr>
            <a:lvl8pPr marL="3657600" lvl="7" indent="-381000" algn="l">
              <a:spcBef>
                <a:spcPts val="360"/>
              </a:spcBef>
              <a:spcAft>
                <a:spcPts val="0"/>
              </a:spcAft>
              <a:buClr>
                <a:schemeClr val="dk1"/>
              </a:buClr>
              <a:buSzPts val="2400"/>
              <a:buChar char="•"/>
              <a:defRPr sz="2400"/>
            </a:lvl8pPr>
            <a:lvl9pPr marL="4114800" lvl="8" indent="-381000" algn="l">
              <a:spcBef>
                <a:spcPts val="360"/>
              </a:spcBef>
              <a:spcAft>
                <a:spcPts val="0"/>
              </a:spcAft>
              <a:buClr>
                <a:schemeClr val="dk1"/>
              </a:buClr>
              <a:buSzPts val="2400"/>
              <a:buChar char="•"/>
              <a:defRPr sz="2400"/>
            </a:lvl9pPr>
          </a:lstStyle>
          <a:p>
            <a:endParaRPr/>
          </a:p>
        </p:txBody>
      </p:sp>
      <p:sp>
        <p:nvSpPr>
          <p:cNvPr id="67" name="Google Shape;67;p6"/>
          <p:cNvSpPr txBox="1">
            <a:spLocks noGrp="1"/>
          </p:cNvSpPr>
          <p:nvPr>
            <p:ph type="body" idx="2"/>
          </p:nvPr>
        </p:nvSpPr>
        <p:spPr>
          <a:xfrm>
            <a:off x="8810245" y="4651325"/>
            <a:ext cx="6653100" cy="4526100"/>
          </a:xfrm>
          <a:prstGeom prst="rect">
            <a:avLst/>
          </a:prstGeom>
          <a:noFill/>
          <a:ln>
            <a:noFill/>
          </a:ln>
        </p:spPr>
        <p:txBody>
          <a:bodyPr spcFirstLastPara="1" wrap="square" lIns="91425" tIns="45700" rIns="91425" bIns="45700" anchor="t" anchorCtr="0">
            <a:normAutofit/>
          </a:bodyPr>
          <a:lstStyle>
            <a:lvl1pPr marL="457200" lvl="0" indent="-381000" algn="l">
              <a:spcBef>
                <a:spcPts val="560"/>
              </a:spcBef>
              <a:spcAft>
                <a:spcPts val="0"/>
              </a:spcAft>
              <a:buClr>
                <a:schemeClr val="dk1"/>
              </a:buClr>
              <a:buSzPts val="2400"/>
              <a:buChar char="•"/>
              <a:defRPr sz="2400"/>
            </a:lvl1pPr>
            <a:lvl2pPr marL="914400" lvl="1" indent="-381000" algn="l">
              <a:spcBef>
                <a:spcPts val="480"/>
              </a:spcBef>
              <a:spcAft>
                <a:spcPts val="0"/>
              </a:spcAft>
              <a:buClr>
                <a:schemeClr val="dk1"/>
              </a:buClr>
              <a:buSzPts val="2400"/>
              <a:buChar char="–"/>
              <a:defRPr sz="2400"/>
            </a:lvl2pPr>
            <a:lvl3pPr marL="1371600" lvl="2" indent="-381000" algn="l">
              <a:spcBef>
                <a:spcPts val="400"/>
              </a:spcBef>
              <a:spcAft>
                <a:spcPts val="0"/>
              </a:spcAft>
              <a:buClr>
                <a:schemeClr val="dk1"/>
              </a:buClr>
              <a:buSzPts val="2400"/>
              <a:buChar char="•"/>
              <a:defRPr sz="2400"/>
            </a:lvl3pPr>
            <a:lvl4pPr marL="1828800" lvl="3" indent="-381000" algn="l">
              <a:spcBef>
                <a:spcPts val="360"/>
              </a:spcBef>
              <a:spcAft>
                <a:spcPts val="0"/>
              </a:spcAft>
              <a:buClr>
                <a:schemeClr val="dk1"/>
              </a:buClr>
              <a:buSzPts val="2400"/>
              <a:buChar char="–"/>
              <a:defRPr sz="2400"/>
            </a:lvl4pPr>
            <a:lvl5pPr marL="2286000" lvl="4" indent="-381000" algn="l">
              <a:spcBef>
                <a:spcPts val="360"/>
              </a:spcBef>
              <a:spcAft>
                <a:spcPts val="0"/>
              </a:spcAft>
              <a:buClr>
                <a:schemeClr val="dk1"/>
              </a:buClr>
              <a:buSzPts val="2400"/>
              <a:buChar char="»"/>
              <a:defRPr sz="2400"/>
            </a:lvl5pPr>
            <a:lvl6pPr marL="2743200" lvl="5" indent="-381000" algn="l">
              <a:spcBef>
                <a:spcPts val="360"/>
              </a:spcBef>
              <a:spcAft>
                <a:spcPts val="0"/>
              </a:spcAft>
              <a:buClr>
                <a:schemeClr val="dk1"/>
              </a:buClr>
              <a:buSzPts val="2400"/>
              <a:buChar char="•"/>
              <a:defRPr sz="2400"/>
            </a:lvl6pPr>
            <a:lvl7pPr marL="3200400" lvl="6" indent="-381000" algn="l">
              <a:spcBef>
                <a:spcPts val="360"/>
              </a:spcBef>
              <a:spcAft>
                <a:spcPts val="0"/>
              </a:spcAft>
              <a:buClr>
                <a:schemeClr val="dk1"/>
              </a:buClr>
              <a:buSzPts val="2400"/>
              <a:buChar char="•"/>
              <a:defRPr sz="2400"/>
            </a:lvl7pPr>
            <a:lvl8pPr marL="3657600" lvl="7" indent="-381000" algn="l">
              <a:spcBef>
                <a:spcPts val="360"/>
              </a:spcBef>
              <a:spcAft>
                <a:spcPts val="0"/>
              </a:spcAft>
              <a:buClr>
                <a:schemeClr val="dk1"/>
              </a:buClr>
              <a:buSzPts val="2400"/>
              <a:buChar char="•"/>
              <a:defRPr sz="2400"/>
            </a:lvl8pPr>
            <a:lvl9pPr marL="4114800" lvl="8" indent="-381000" algn="l">
              <a:spcBef>
                <a:spcPts val="360"/>
              </a:spcBef>
              <a:spcAft>
                <a:spcPts val="0"/>
              </a:spcAft>
              <a:buClr>
                <a:schemeClr val="dk1"/>
              </a:buClr>
              <a:buSzPts val="2400"/>
              <a:buChar char="•"/>
              <a:defRPr sz="2400"/>
            </a:lvl9pPr>
          </a:lstStyle>
          <a:p>
            <a:endParaRPr/>
          </a:p>
        </p:txBody>
      </p:sp>
      <p:grpSp>
        <p:nvGrpSpPr>
          <p:cNvPr id="68" name="Google Shape;68;p6"/>
          <p:cNvGrpSpPr/>
          <p:nvPr/>
        </p:nvGrpSpPr>
        <p:grpSpPr>
          <a:xfrm>
            <a:off x="1028700" y="588934"/>
            <a:ext cx="323550" cy="276284"/>
            <a:chOff x="0" y="16894"/>
            <a:chExt cx="431400" cy="368378"/>
          </a:xfrm>
        </p:grpSpPr>
        <p:cxnSp>
          <p:nvCxnSpPr>
            <p:cNvPr id="69" name="Google Shape;69;p6"/>
            <p:cNvCxnSpPr/>
            <p:nvPr/>
          </p:nvCxnSpPr>
          <p:spPr>
            <a:xfrm>
              <a:off x="0" y="16894"/>
              <a:ext cx="431400" cy="0"/>
            </a:xfrm>
            <a:prstGeom prst="straightConnector1">
              <a:avLst/>
            </a:prstGeom>
            <a:noFill/>
            <a:ln w="33775" cap="flat" cmpd="sng">
              <a:solidFill>
                <a:srgbClr val="FFFFFF"/>
              </a:solidFill>
              <a:prstDash val="solid"/>
              <a:round/>
              <a:headEnd type="none" w="sm" len="sm"/>
              <a:tailEnd type="none" w="sm" len="sm"/>
            </a:ln>
          </p:spPr>
        </p:cxnSp>
        <p:cxnSp>
          <p:nvCxnSpPr>
            <p:cNvPr id="70" name="Google Shape;70;p6"/>
            <p:cNvCxnSpPr/>
            <p:nvPr/>
          </p:nvCxnSpPr>
          <p:spPr>
            <a:xfrm>
              <a:off x="0" y="206851"/>
              <a:ext cx="431400" cy="0"/>
            </a:xfrm>
            <a:prstGeom prst="straightConnector1">
              <a:avLst/>
            </a:prstGeom>
            <a:noFill/>
            <a:ln w="33775" cap="flat" cmpd="sng">
              <a:solidFill>
                <a:srgbClr val="FFFFFF"/>
              </a:solidFill>
              <a:prstDash val="solid"/>
              <a:round/>
              <a:headEnd type="none" w="sm" len="sm"/>
              <a:tailEnd type="none" w="sm" len="sm"/>
            </a:ln>
          </p:spPr>
        </p:cxnSp>
        <p:cxnSp>
          <p:nvCxnSpPr>
            <p:cNvPr id="71" name="Google Shape;71;p6"/>
            <p:cNvCxnSpPr/>
            <p:nvPr/>
          </p:nvCxnSpPr>
          <p:spPr>
            <a:xfrm>
              <a:off x="0" y="385272"/>
              <a:ext cx="431400" cy="0"/>
            </a:xfrm>
            <a:prstGeom prst="straightConnector1">
              <a:avLst/>
            </a:prstGeom>
            <a:noFill/>
            <a:ln w="33775" cap="flat" cmpd="sng">
              <a:solidFill>
                <a:srgbClr val="FFFFFF"/>
              </a:solidFill>
              <a:prstDash val="solid"/>
              <a:round/>
              <a:headEnd type="none" w="sm" len="sm"/>
              <a:tailEnd type="none" w="sm" len="sm"/>
            </a:ln>
          </p:spPr>
        </p:cxnSp>
      </p:grpSp>
      <p:cxnSp>
        <p:nvCxnSpPr>
          <p:cNvPr id="72" name="Google Shape;72;p6"/>
          <p:cNvCxnSpPr/>
          <p:nvPr/>
        </p:nvCxnSpPr>
        <p:spPr>
          <a:xfrm>
            <a:off x="11603077" y="887413"/>
            <a:ext cx="755700" cy="0"/>
          </a:xfrm>
          <a:prstGeom prst="straightConnector1">
            <a:avLst/>
          </a:prstGeom>
          <a:noFill/>
          <a:ln w="28575" cap="flat" cmpd="sng">
            <a:solidFill>
              <a:srgbClr val="FFFFFF">
                <a:alpha val="69800"/>
              </a:srgbClr>
            </a:solidFill>
            <a:prstDash val="solid"/>
            <a:round/>
            <a:headEnd type="none" w="sm" len="sm"/>
            <a:tailEnd type="none" w="sm" len="sm"/>
          </a:ln>
        </p:spPr>
      </p:cxnSp>
      <p:sp>
        <p:nvSpPr>
          <p:cNvPr id="73" name="Google Shape;73;p6"/>
          <p:cNvSpPr txBox="1"/>
          <p:nvPr/>
        </p:nvSpPr>
        <p:spPr>
          <a:xfrm>
            <a:off x="14781981" y="584201"/>
            <a:ext cx="7209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0" i="0" u="none" strike="noStrike" cap="none">
                <a:solidFill>
                  <a:srgbClr val="FFFFFF"/>
                </a:solidFill>
                <a:latin typeface="Open Sans"/>
                <a:ea typeface="Open Sans"/>
                <a:cs typeface="Open Sans"/>
                <a:sym typeface="Open Sans"/>
              </a:rPr>
              <a:t>SERVICE</a:t>
            </a:r>
            <a:endParaRPr/>
          </a:p>
        </p:txBody>
      </p:sp>
      <p:sp>
        <p:nvSpPr>
          <p:cNvPr id="74" name="Google Shape;74;p6"/>
          <p:cNvSpPr txBox="1"/>
          <p:nvPr/>
        </p:nvSpPr>
        <p:spPr>
          <a:xfrm>
            <a:off x="16395576" y="584201"/>
            <a:ext cx="8637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0" i="0" u="none" strike="noStrike" cap="none">
                <a:solidFill>
                  <a:srgbClr val="FFFFFF"/>
                </a:solidFill>
                <a:latin typeface="Open Sans"/>
                <a:ea typeface="Open Sans"/>
                <a:cs typeface="Open Sans"/>
                <a:sym typeface="Open Sans"/>
              </a:rPr>
              <a:t>CONTACT</a:t>
            </a:r>
            <a:endParaRPr/>
          </a:p>
        </p:txBody>
      </p:sp>
      <p:sp>
        <p:nvSpPr>
          <p:cNvPr id="75" name="Google Shape;75;p6"/>
          <p:cNvSpPr txBox="1"/>
          <p:nvPr/>
        </p:nvSpPr>
        <p:spPr>
          <a:xfrm>
            <a:off x="13139951" y="584201"/>
            <a:ext cx="6366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0" i="0" u="none" strike="noStrike" cap="none">
                <a:solidFill>
                  <a:srgbClr val="FFFFFF"/>
                </a:solidFill>
                <a:latin typeface="Open Sans"/>
                <a:ea typeface="Open Sans"/>
                <a:cs typeface="Open Sans"/>
                <a:sym typeface="Open Sans"/>
              </a:rPr>
              <a:t>ABOUT</a:t>
            </a:r>
            <a:endParaRPr/>
          </a:p>
        </p:txBody>
      </p:sp>
      <p:sp>
        <p:nvSpPr>
          <p:cNvPr id="76" name="Google Shape;76;p6"/>
          <p:cNvSpPr txBox="1"/>
          <p:nvPr/>
        </p:nvSpPr>
        <p:spPr>
          <a:xfrm>
            <a:off x="11697546" y="584201"/>
            <a:ext cx="5670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0" i="0" u="none" strike="noStrike" cap="none">
                <a:solidFill>
                  <a:srgbClr val="FFFFFF"/>
                </a:solidFill>
                <a:latin typeface="Open Sans"/>
                <a:ea typeface="Open Sans"/>
                <a:cs typeface="Open Sans"/>
                <a:sym typeface="Open Sans"/>
              </a:rPr>
              <a:t>HOME</a:t>
            </a:r>
            <a:endParaRPr/>
          </a:p>
        </p:txBody>
      </p:sp>
      <p:sp>
        <p:nvSpPr>
          <p:cNvPr id="77" name="Google Shape;77;p6"/>
          <p:cNvSpPr txBox="1"/>
          <p:nvPr/>
        </p:nvSpPr>
        <p:spPr>
          <a:xfrm>
            <a:off x="1548328" y="584201"/>
            <a:ext cx="10953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0" i="0" u="none" strike="noStrike" cap="none">
                <a:solidFill>
                  <a:srgbClr val="FFFFFF"/>
                </a:solidFill>
                <a:latin typeface="Open Sans"/>
                <a:ea typeface="Open Sans"/>
                <a:cs typeface="Open Sans"/>
                <a:sym typeface="Open Sans"/>
              </a:rPr>
              <a:t>YOUR LOGO</a:t>
            </a:r>
            <a:endParaRPr/>
          </a:p>
        </p:txBody>
      </p:sp>
      <p:sp>
        <p:nvSpPr>
          <p:cNvPr id="78" name="Google Shape;78;p6"/>
          <p:cNvSpPr txBox="1">
            <a:spLocks noGrp="1"/>
          </p:cNvSpPr>
          <p:nvPr>
            <p:ph type="sldNum" idx="12"/>
          </p:nvPr>
        </p:nvSpPr>
        <p:spPr>
          <a:xfrm>
            <a:off x="17113568" y="9499702"/>
            <a:ext cx="1097400" cy="787500"/>
          </a:xfrm>
          <a:prstGeom prst="rect">
            <a:avLst/>
          </a:prstGeom>
        </p:spPr>
        <p:txBody>
          <a:bodyPr spcFirstLastPara="1" wrap="square" lIns="167625" tIns="167625" rIns="167625" bIns="1676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79"/>
        <p:cNvGrpSpPr/>
        <p:nvPr/>
      </p:nvGrpSpPr>
      <p:grpSpPr>
        <a:xfrm>
          <a:off x="0" y="0"/>
          <a:ext cx="0" cy="0"/>
          <a:chOff x="0" y="0"/>
          <a:chExt cx="0" cy="0"/>
        </a:xfrm>
      </p:grpSpPr>
      <p:grpSp>
        <p:nvGrpSpPr>
          <p:cNvPr id="80" name="Google Shape;80;p7"/>
          <p:cNvGrpSpPr/>
          <p:nvPr/>
        </p:nvGrpSpPr>
        <p:grpSpPr>
          <a:xfrm>
            <a:off x="0" y="1254910"/>
            <a:ext cx="18288118" cy="9032149"/>
            <a:chOff x="0" y="-47625"/>
            <a:chExt cx="4816592" cy="2378822"/>
          </a:xfrm>
        </p:grpSpPr>
        <p:sp>
          <p:nvSpPr>
            <p:cNvPr id="81" name="Google Shape;81;p7"/>
            <p:cNvSpPr/>
            <p:nvPr/>
          </p:nvSpPr>
          <p:spPr>
            <a:xfrm>
              <a:off x="0" y="0"/>
              <a:ext cx="4816592" cy="2331197"/>
            </a:xfrm>
            <a:custGeom>
              <a:avLst/>
              <a:gdLst/>
              <a:ahLst/>
              <a:cxnLst/>
              <a:rect l="l" t="t" r="r" b="b"/>
              <a:pathLst>
                <a:path w="4816592" h="2331197" extrusionOk="0">
                  <a:moveTo>
                    <a:pt x="0" y="0"/>
                  </a:moveTo>
                  <a:lnTo>
                    <a:pt x="4816592" y="0"/>
                  </a:lnTo>
                  <a:lnTo>
                    <a:pt x="4816592" y="2331197"/>
                  </a:lnTo>
                  <a:lnTo>
                    <a:pt x="0" y="2331197"/>
                  </a:lnTo>
                  <a:close/>
                </a:path>
              </a:pathLst>
            </a:custGeom>
            <a:solidFill>
              <a:srgbClr val="072B3E"/>
            </a:solidFill>
            <a:ln>
              <a:noFill/>
            </a:ln>
          </p:spPr>
        </p:sp>
        <p:sp>
          <p:nvSpPr>
            <p:cNvPr id="82" name="Google Shape;82;p7"/>
            <p:cNvSpPr txBox="1"/>
            <p:nvPr/>
          </p:nvSpPr>
          <p:spPr>
            <a:xfrm>
              <a:off x="0" y="-47625"/>
              <a:ext cx="4816500" cy="2378700"/>
            </a:xfrm>
            <a:prstGeom prst="rect">
              <a:avLst/>
            </a:prstGeom>
            <a:noFill/>
            <a:ln>
              <a:noFill/>
            </a:ln>
          </p:spPr>
          <p:txBody>
            <a:bodyPr spcFirstLastPara="1" wrap="square" lIns="50800" tIns="50800" rIns="50800" bIns="50800" anchor="ctr" anchorCtr="0">
              <a:noAutofit/>
            </a:bodyPr>
            <a:lstStyle/>
            <a:p>
              <a:pPr marL="0" marR="0" lvl="0" indent="0" algn="ctr" rtl="0">
                <a:lnSpc>
                  <a:spcPct val="155555"/>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83" name="Google Shape;83;p7"/>
          <p:cNvSpPr txBox="1">
            <a:spLocks noGrp="1"/>
          </p:cNvSpPr>
          <p:nvPr>
            <p:ph type="title"/>
          </p:nvPr>
        </p:nvSpPr>
        <p:spPr>
          <a:xfrm>
            <a:off x="736625" y="2209413"/>
            <a:ext cx="16366800" cy="1143000"/>
          </a:xfrm>
          <a:prstGeom prst="rect">
            <a:avLst/>
          </a:prstGeom>
          <a:noFill/>
          <a:ln>
            <a:noFill/>
          </a:ln>
        </p:spPr>
        <p:txBody>
          <a:bodyPr spcFirstLastPara="1" wrap="square" lIns="91425" tIns="45700" rIns="91425" bIns="45700" anchor="ctr" anchorCtr="0">
            <a:normAutofit/>
          </a:bodyPr>
          <a:lstStyle>
            <a:lvl1pPr lvl="0">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4" name="Google Shape;84;p7"/>
          <p:cNvSpPr txBox="1">
            <a:spLocks noGrp="1"/>
          </p:cNvSpPr>
          <p:nvPr>
            <p:ph type="body" idx="1"/>
          </p:nvPr>
        </p:nvSpPr>
        <p:spPr>
          <a:xfrm>
            <a:off x="2805750" y="4840825"/>
            <a:ext cx="5614800" cy="3951300"/>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81000" algn="l">
              <a:spcBef>
                <a:spcPts val="400"/>
              </a:spcBef>
              <a:spcAft>
                <a:spcPts val="0"/>
              </a:spcAft>
              <a:buClr>
                <a:schemeClr val="dk1"/>
              </a:buClr>
              <a:buSzPts val="2400"/>
              <a:buChar char="–"/>
              <a:defRPr sz="2400"/>
            </a:lvl2pPr>
            <a:lvl3pPr marL="1371600" lvl="2" indent="-381000" algn="l">
              <a:spcBef>
                <a:spcPts val="360"/>
              </a:spcBef>
              <a:spcAft>
                <a:spcPts val="0"/>
              </a:spcAft>
              <a:buClr>
                <a:schemeClr val="dk1"/>
              </a:buClr>
              <a:buSzPts val="2400"/>
              <a:buChar char="•"/>
              <a:defRPr sz="2400"/>
            </a:lvl3pPr>
            <a:lvl4pPr marL="1828800" lvl="3" indent="-381000" algn="l">
              <a:spcBef>
                <a:spcPts val="320"/>
              </a:spcBef>
              <a:spcAft>
                <a:spcPts val="0"/>
              </a:spcAft>
              <a:buClr>
                <a:schemeClr val="dk1"/>
              </a:buClr>
              <a:buSzPts val="2400"/>
              <a:buChar char="–"/>
              <a:defRPr sz="2400"/>
            </a:lvl4pPr>
            <a:lvl5pPr marL="2286000" lvl="4" indent="-381000" algn="l">
              <a:spcBef>
                <a:spcPts val="320"/>
              </a:spcBef>
              <a:spcAft>
                <a:spcPts val="0"/>
              </a:spcAft>
              <a:buClr>
                <a:schemeClr val="dk1"/>
              </a:buClr>
              <a:buSzPts val="2400"/>
              <a:buChar char="»"/>
              <a:defRPr sz="2400"/>
            </a:lvl5pPr>
            <a:lvl6pPr marL="2743200" lvl="5" indent="-381000" algn="l">
              <a:spcBef>
                <a:spcPts val="320"/>
              </a:spcBef>
              <a:spcAft>
                <a:spcPts val="0"/>
              </a:spcAft>
              <a:buClr>
                <a:schemeClr val="dk1"/>
              </a:buClr>
              <a:buSzPts val="2400"/>
              <a:buChar char="•"/>
              <a:defRPr sz="2400"/>
            </a:lvl6pPr>
            <a:lvl7pPr marL="3200400" lvl="6" indent="-381000" algn="l">
              <a:spcBef>
                <a:spcPts val="320"/>
              </a:spcBef>
              <a:spcAft>
                <a:spcPts val="0"/>
              </a:spcAft>
              <a:buClr>
                <a:schemeClr val="dk1"/>
              </a:buClr>
              <a:buSzPts val="2400"/>
              <a:buChar char="•"/>
              <a:defRPr sz="2400"/>
            </a:lvl7pPr>
            <a:lvl8pPr marL="3657600" lvl="7" indent="-381000" algn="l">
              <a:spcBef>
                <a:spcPts val="320"/>
              </a:spcBef>
              <a:spcAft>
                <a:spcPts val="0"/>
              </a:spcAft>
              <a:buClr>
                <a:schemeClr val="dk1"/>
              </a:buClr>
              <a:buSzPts val="2400"/>
              <a:buChar char="•"/>
              <a:defRPr sz="2400"/>
            </a:lvl8pPr>
            <a:lvl9pPr marL="4114800" lvl="8" indent="-381000" algn="l">
              <a:spcBef>
                <a:spcPts val="320"/>
              </a:spcBef>
              <a:spcAft>
                <a:spcPts val="0"/>
              </a:spcAft>
              <a:buClr>
                <a:schemeClr val="dk1"/>
              </a:buClr>
              <a:buSzPts val="2400"/>
              <a:buChar char="•"/>
              <a:defRPr sz="2400"/>
            </a:lvl9pPr>
          </a:lstStyle>
          <a:p>
            <a:endParaRPr/>
          </a:p>
        </p:txBody>
      </p:sp>
      <p:sp>
        <p:nvSpPr>
          <p:cNvPr id="85" name="Google Shape;85;p7"/>
          <p:cNvSpPr txBox="1">
            <a:spLocks noGrp="1"/>
          </p:cNvSpPr>
          <p:nvPr>
            <p:ph type="body" idx="2"/>
          </p:nvPr>
        </p:nvSpPr>
        <p:spPr>
          <a:xfrm>
            <a:off x="9583969" y="4746625"/>
            <a:ext cx="5617200" cy="3951300"/>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81000" algn="l">
              <a:spcBef>
                <a:spcPts val="400"/>
              </a:spcBef>
              <a:spcAft>
                <a:spcPts val="0"/>
              </a:spcAft>
              <a:buClr>
                <a:schemeClr val="dk1"/>
              </a:buClr>
              <a:buSzPts val="2400"/>
              <a:buChar char="–"/>
              <a:defRPr sz="2400"/>
            </a:lvl2pPr>
            <a:lvl3pPr marL="1371600" lvl="2" indent="-381000" algn="l">
              <a:spcBef>
                <a:spcPts val="360"/>
              </a:spcBef>
              <a:spcAft>
                <a:spcPts val="0"/>
              </a:spcAft>
              <a:buClr>
                <a:schemeClr val="dk1"/>
              </a:buClr>
              <a:buSzPts val="2400"/>
              <a:buChar char="•"/>
              <a:defRPr sz="2400"/>
            </a:lvl3pPr>
            <a:lvl4pPr marL="1828800" lvl="3" indent="-381000" algn="l">
              <a:spcBef>
                <a:spcPts val="320"/>
              </a:spcBef>
              <a:spcAft>
                <a:spcPts val="0"/>
              </a:spcAft>
              <a:buClr>
                <a:schemeClr val="dk1"/>
              </a:buClr>
              <a:buSzPts val="2400"/>
              <a:buChar char="–"/>
              <a:defRPr sz="2400"/>
            </a:lvl4pPr>
            <a:lvl5pPr marL="2286000" lvl="4" indent="-381000" algn="l">
              <a:spcBef>
                <a:spcPts val="320"/>
              </a:spcBef>
              <a:spcAft>
                <a:spcPts val="0"/>
              </a:spcAft>
              <a:buClr>
                <a:schemeClr val="dk1"/>
              </a:buClr>
              <a:buSzPts val="2400"/>
              <a:buChar char="»"/>
              <a:defRPr sz="2400"/>
            </a:lvl5pPr>
            <a:lvl6pPr marL="2743200" lvl="5" indent="-381000" algn="l">
              <a:spcBef>
                <a:spcPts val="320"/>
              </a:spcBef>
              <a:spcAft>
                <a:spcPts val="0"/>
              </a:spcAft>
              <a:buClr>
                <a:schemeClr val="dk1"/>
              </a:buClr>
              <a:buSzPts val="2400"/>
              <a:buChar char="•"/>
              <a:defRPr sz="2400"/>
            </a:lvl6pPr>
            <a:lvl7pPr marL="3200400" lvl="6" indent="-381000" algn="l">
              <a:spcBef>
                <a:spcPts val="320"/>
              </a:spcBef>
              <a:spcAft>
                <a:spcPts val="0"/>
              </a:spcAft>
              <a:buClr>
                <a:schemeClr val="dk1"/>
              </a:buClr>
              <a:buSzPts val="2400"/>
              <a:buChar char="•"/>
              <a:defRPr sz="2400"/>
            </a:lvl7pPr>
            <a:lvl8pPr marL="3657600" lvl="7" indent="-381000" algn="l">
              <a:spcBef>
                <a:spcPts val="320"/>
              </a:spcBef>
              <a:spcAft>
                <a:spcPts val="0"/>
              </a:spcAft>
              <a:buClr>
                <a:schemeClr val="dk1"/>
              </a:buClr>
              <a:buSzPts val="2400"/>
              <a:buChar char="•"/>
              <a:defRPr sz="2400"/>
            </a:lvl8pPr>
            <a:lvl9pPr marL="4114800" lvl="8" indent="-381000" algn="l">
              <a:spcBef>
                <a:spcPts val="320"/>
              </a:spcBef>
              <a:spcAft>
                <a:spcPts val="0"/>
              </a:spcAft>
              <a:buClr>
                <a:schemeClr val="dk1"/>
              </a:buClr>
              <a:buSzPts val="2400"/>
              <a:buChar char="•"/>
              <a:defRPr sz="2400"/>
            </a:lvl9pPr>
          </a:lstStyle>
          <a:p>
            <a:endParaRPr/>
          </a:p>
        </p:txBody>
      </p:sp>
      <p:grpSp>
        <p:nvGrpSpPr>
          <p:cNvPr id="86" name="Google Shape;86;p7"/>
          <p:cNvGrpSpPr/>
          <p:nvPr/>
        </p:nvGrpSpPr>
        <p:grpSpPr>
          <a:xfrm>
            <a:off x="1028700" y="588934"/>
            <a:ext cx="323550" cy="276284"/>
            <a:chOff x="0" y="16894"/>
            <a:chExt cx="431400" cy="368378"/>
          </a:xfrm>
        </p:grpSpPr>
        <p:cxnSp>
          <p:nvCxnSpPr>
            <p:cNvPr id="87" name="Google Shape;87;p7"/>
            <p:cNvCxnSpPr/>
            <p:nvPr/>
          </p:nvCxnSpPr>
          <p:spPr>
            <a:xfrm>
              <a:off x="0" y="16894"/>
              <a:ext cx="431400" cy="0"/>
            </a:xfrm>
            <a:prstGeom prst="straightConnector1">
              <a:avLst/>
            </a:prstGeom>
            <a:noFill/>
            <a:ln w="33775" cap="flat" cmpd="sng">
              <a:solidFill>
                <a:srgbClr val="FFFFFF"/>
              </a:solidFill>
              <a:prstDash val="solid"/>
              <a:round/>
              <a:headEnd type="none" w="sm" len="sm"/>
              <a:tailEnd type="none" w="sm" len="sm"/>
            </a:ln>
          </p:spPr>
        </p:cxnSp>
        <p:cxnSp>
          <p:nvCxnSpPr>
            <p:cNvPr id="88" name="Google Shape;88;p7"/>
            <p:cNvCxnSpPr/>
            <p:nvPr/>
          </p:nvCxnSpPr>
          <p:spPr>
            <a:xfrm>
              <a:off x="0" y="206851"/>
              <a:ext cx="431400" cy="0"/>
            </a:xfrm>
            <a:prstGeom prst="straightConnector1">
              <a:avLst/>
            </a:prstGeom>
            <a:noFill/>
            <a:ln w="33775" cap="flat" cmpd="sng">
              <a:solidFill>
                <a:srgbClr val="FFFFFF"/>
              </a:solidFill>
              <a:prstDash val="solid"/>
              <a:round/>
              <a:headEnd type="none" w="sm" len="sm"/>
              <a:tailEnd type="none" w="sm" len="sm"/>
            </a:ln>
          </p:spPr>
        </p:cxnSp>
        <p:cxnSp>
          <p:nvCxnSpPr>
            <p:cNvPr id="89" name="Google Shape;89;p7"/>
            <p:cNvCxnSpPr/>
            <p:nvPr/>
          </p:nvCxnSpPr>
          <p:spPr>
            <a:xfrm>
              <a:off x="0" y="385272"/>
              <a:ext cx="431400" cy="0"/>
            </a:xfrm>
            <a:prstGeom prst="straightConnector1">
              <a:avLst/>
            </a:prstGeom>
            <a:noFill/>
            <a:ln w="33775" cap="flat" cmpd="sng">
              <a:solidFill>
                <a:srgbClr val="FFFFFF"/>
              </a:solidFill>
              <a:prstDash val="solid"/>
              <a:round/>
              <a:headEnd type="none" w="sm" len="sm"/>
              <a:tailEnd type="none" w="sm" len="sm"/>
            </a:ln>
          </p:spPr>
        </p:cxnSp>
      </p:grpSp>
      <p:cxnSp>
        <p:nvCxnSpPr>
          <p:cNvPr id="90" name="Google Shape;90;p7"/>
          <p:cNvCxnSpPr/>
          <p:nvPr/>
        </p:nvCxnSpPr>
        <p:spPr>
          <a:xfrm>
            <a:off x="11603077" y="887413"/>
            <a:ext cx="755700" cy="0"/>
          </a:xfrm>
          <a:prstGeom prst="straightConnector1">
            <a:avLst/>
          </a:prstGeom>
          <a:noFill/>
          <a:ln w="28575" cap="flat" cmpd="sng">
            <a:solidFill>
              <a:srgbClr val="FFFFFF">
                <a:alpha val="69800"/>
              </a:srgbClr>
            </a:solidFill>
            <a:prstDash val="solid"/>
            <a:round/>
            <a:headEnd type="none" w="sm" len="sm"/>
            <a:tailEnd type="none" w="sm" len="sm"/>
          </a:ln>
        </p:spPr>
      </p:cxnSp>
      <p:sp>
        <p:nvSpPr>
          <p:cNvPr id="91" name="Google Shape;91;p7"/>
          <p:cNvSpPr txBox="1"/>
          <p:nvPr/>
        </p:nvSpPr>
        <p:spPr>
          <a:xfrm>
            <a:off x="14781981" y="584201"/>
            <a:ext cx="7209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0" i="0" u="none" strike="noStrike" cap="none">
                <a:solidFill>
                  <a:srgbClr val="FFFFFF"/>
                </a:solidFill>
                <a:latin typeface="Open Sans"/>
                <a:ea typeface="Open Sans"/>
                <a:cs typeface="Open Sans"/>
                <a:sym typeface="Open Sans"/>
              </a:rPr>
              <a:t>SERVICE</a:t>
            </a:r>
            <a:endParaRPr/>
          </a:p>
        </p:txBody>
      </p:sp>
      <p:sp>
        <p:nvSpPr>
          <p:cNvPr id="92" name="Google Shape;92;p7"/>
          <p:cNvSpPr txBox="1"/>
          <p:nvPr/>
        </p:nvSpPr>
        <p:spPr>
          <a:xfrm>
            <a:off x="16395576" y="584201"/>
            <a:ext cx="8637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0" i="0" u="none" strike="noStrike" cap="none">
                <a:solidFill>
                  <a:srgbClr val="FFFFFF"/>
                </a:solidFill>
                <a:latin typeface="Open Sans"/>
                <a:ea typeface="Open Sans"/>
                <a:cs typeface="Open Sans"/>
                <a:sym typeface="Open Sans"/>
              </a:rPr>
              <a:t>CONTACT</a:t>
            </a:r>
            <a:endParaRPr/>
          </a:p>
        </p:txBody>
      </p:sp>
      <p:sp>
        <p:nvSpPr>
          <p:cNvPr id="93" name="Google Shape;93;p7"/>
          <p:cNvSpPr txBox="1"/>
          <p:nvPr/>
        </p:nvSpPr>
        <p:spPr>
          <a:xfrm>
            <a:off x="13139951" y="584201"/>
            <a:ext cx="6366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0" i="0" u="none" strike="noStrike" cap="none">
                <a:solidFill>
                  <a:srgbClr val="FFFFFF"/>
                </a:solidFill>
                <a:latin typeface="Open Sans"/>
                <a:ea typeface="Open Sans"/>
                <a:cs typeface="Open Sans"/>
                <a:sym typeface="Open Sans"/>
              </a:rPr>
              <a:t>ABOUT</a:t>
            </a:r>
            <a:endParaRPr/>
          </a:p>
        </p:txBody>
      </p:sp>
      <p:sp>
        <p:nvSpPr>
          <p:cNvPr id="94" name="Google Shape;94;p7"/>
          <p:cNvSpPr txBox="1"/>
          <p:nvPr/>
        </p:nvSpPr>
        <p:spPr>
          <a:xfrm>
            <a:off x="11697546" y="584201"/>
            <a:ext cx="5670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0" i="0" u="none" strike="noStrike" cap="none">
                <a:solidFill>
                  <a:srgbClr val="FFFFFF"/>
                </a:solidFill>
                <a:latin typeface="Open Sans"/>
                <a:ea typeface="Open Sans"/>
                <a:cs typeface="Open Sans"/>
                <a:sym typeface="Open Sans"/>
              </a:rPr>
              <a:t>HOME</a:t>
            </a:r>
            <a:endParaRPr/>
          </a:p>
        </p:txBody>
      </p:sp>
      <p:sp>
        <p:nvSpPr>
          <p:cNvPr id="95" name="Google Shape;95;p7"/>
          <p:cNvSpPr txBox="1"/>
          <p:nvPr/>
        </p:nvSpPr>
        <p:spPr>
          <a:xfrm>
            <a:off x="1548328" y="584201"/>
            <a:ext cx="10953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0" i="0" u="none" strike="noStrike" cap="none">
                <a:solidFill>
                  <a:srgbClr val="FFFFFF"/>
                </a:solidFill>
                <a:latin typeface="Open Sans"/>
                <a:ea typeface="Open Sans"/>
                <a:cs typeface="Open Sans"/>
                <a:sym typeface="Open Sans"/>
              </a:rPr>
              <a:t>YOUR LOGO</a:t>
            </a:r>
            <a:endParaRPr/>
          </a:p>
        </p:txBody>
      </p:sp>
      <p:sp>
        <p:nvSpPr>
          <p:cNvPr id="96" name="Google Shape;96;p7"/>
          <p:cNvSpPr txBox="1">
            <a:spLocks noGrp="1"/>
          </p:cNvSpPr>
          <p:nvPr>
            <p:ph type="sldNum" idx="12"/>
          </p:nvPr>
        </p:nvSpPr>
        <p:spPr>
          <a:xfrm>
            <a:off x="17113568" y="9499702"/>
            <a:ext cx="1097400" cy="787500"/>
          </a:xfrm>
          <a:prstGeom prst="rect">
            <a:avLst/>
          </a:prstGeom>
        </p:spPr>
        <p:txBody>
          <a:bodyPr spcFirstLastPara="1" wrap="square" lIns="167625" tIns="167625" rIns="167625" bIns="1676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7"/>
        <p:cNvGrpSpPr/>
        <p:nvPr/>
      </p:nvGrpSpPr>
      <p:grpSpPr>
        <a:xfrm>
          <a:off x="0" y="0"/>
          <a:ext cx="0" cy="0"/>
          <a:chOff x="0" y="0"/>
          <a:chExt cx="0" cy="0"/>
        </a:xfrm>
      </p:grpSpPr>
      <p:grpSp>
        <p:nvGrpSpPr>
          <p:cNvPr id="98" name="Google Shape;98;p8"/>
          <p:cNvGrpSpPr/>
          <p:nvPr/>
        </p:nvGrpSpPr>
        <p:grpSpPr>
          <a:xfrm>
            <a:off x="0" y="1254910"/>
            <a:ext cx="18288118" cy="9032149"/>
            <a:chOff x="0" y="-47625"/>
            <a:chExt cx="4816592" cy="2378822"/>
          </a:xfrm>
        </p:grpSpPr>
        <p:sp>
          <p:nvSpPr>
            <p:cNvPr id="99" name="Google Shape;99;p8"/>
            <p:cNvSpPr/>
            <p:nvPr/>
          </p:nvSpPr>
          <p:spPr>
            <a:xfrm>
              <a:off x="0" y="0"/>
              <a:ext cx="4816592" cy="2331197"/>
            </a:xfrm>
            <a:custGeom>
              <a:avLst/>
              <a:gdLst/>
              <a:ahLst/>
              <a:cxnLst/>
              <a:rect l="l" t="t" r="r" b="b"/>
              <a:pathLst>
                <a:path w="4816592" h="2331197" extrusionOk="0">
                  <a:moveTo>
                    <a:pt x="0" y="0"/>
                  </a:moveTo>
                  <a:lnTo>
                    <a:pt x="4816592" y="0"/>
                  </a:lnTo>
                  <a:lnTo>
                    <a:pt x="4816592" y="2331197"/>
                  </a:lnTo>
                  <a:lnTo>
                    <a:pt x="0" y="2331197"/>
                  </a:lnTo>
                  <a:close/>
                </a:path>
              </a:pathLst>
            </a:custGeom>
            <a:solidFill>
              <a:srgbClr val="072B3E"/>
            </a:solidFill>
            <a:ln>
              <a:noFill/>
            </a:ln>
          </p:spPr>
        </p:sp>
        <p:sp>
          <p:nvSpPr>
            <p:cNvPr id="100" name="Google Shape;100;p8"/>
            <p:cNvSpPr txBox="1"/>
            <p:nvPr/>
          </p:nvSpPr>
          <p:spPr>
            <a:xfrm>
              <a:off x="0" y="-47625"/>
              <a:ext cx="4816500" cy="2378700"/>
            </a:xfrm>
            <a:prstGeom prst="rect">
              <a:avLst/>
            </a:prstGeom>
            <a:noFill/>
            <a:ln>
              <a:noFill/>
            </a:ln>
          </p:spPr>
          <p:txBody>
            <a:bodyPr spcFirstLastPara="1" wrap="square" lIns="50800" tIns="50800" rIns="50800" bIns="50800" anchor="ctr" anchorCtr="0">
              <a:noAutofit/>
            </a:bodyPr>
            <a:lstStyle/>
            <a:p>
              <a:pPr marL="0" marR="0" lvl="0" indent="0" algn="ctr" rtl="0">
                <a:lnSpc>
                  <a:spcPct val="155555"/>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01" name="Google Shape;101;p8"/>
          <p:cNvSpPr txBox="1">
            <a:spLocks noGrp="1"/>
          </p:cNvSpPr>
          <p:nvPr>
            <p:ph type="title"/>
          </p:nvPr>
        </p:nvSpPr>
        <p:spPr>
          <a:xfrm>
            <a:off x="774300" y="2421750"/>
            <a:ext cx="16046700" cy="1143000"/>
          </a:xfrm>
          <a:prstGeom prst="rect">
            <a:avLst/>
          </a:prstGeom>
          <a:noFill/>
          <a:ln>
            <a:noFill/>
          </a:ln>
        </p:spPr>
        <p:txBody>
          <a:bodyPr spcFirstLastPara="1" wrap="square" lIns="91425" tIns="45700" rIns="91425" bIns="45700" anchor="ctr" anchorCtr="0">
            <a:normAutofit/>
          </a:bodyPr>
          <a:lstStyle>
            <a:lvl1pPr lvl="0">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grpSp>
        <p:nvGrpSpPr>
          <p:cNvPr id="102" name="Google Shape;102;p8"/>
          <p:cNvGrpSpPr/>
          <p:nvPr/>
        </p:nvGrpSpPr>
        <p:grpSpPr>
          <a:xfrm>
            <a:off x="1028700" y="588934"/>
            <a:ext cx="323550" cy="276284"/>
            <a:chOff x="0" y="16894"/>
            <a:chExt cx="431400" cy="368378"/>
          </a:xfrm>
        </p:grpSpPr>
        <p:cxnSp>
          <p:nvCxnSpPr>
            <p:cNvPr id="103" name="Google Shape;103;p8"/>
            <p:cNvCxnSpPr/>
            <p:nvPr/>
          </p:nvCxnSpPr>
          <p:spPr>
            <a:xfrm>
              <a:off x="0" y="16894"/>
              <a:ext cx="431400" cy="0"/>
            </a:xfrm>
            <a:prstGeom prst="straightConnector1">
              <a:avLst/>
            </a:prstGeom>
            <a:noFill/>
            <a:ln w="33775" cap="flat" cmpd="sng">
              <a:solidFill>
                <a:srgbClr val="FFFFFF"/>
              </a:solidFill>
              <a:prstDash val="solid"/>
              <a:round/>
              <a:headEnd type="none" w="sm" len="sm"/>
              <a:tailEnd type="none" w="sm" len="sm"/>
            </a:ln>
          </p:spPr>
        </p:cxnSp>
        <p:cxnSp>
          <p:nvCxnSpPr>
            <p:cNvPr id="104" name="Google Shape;104;p8"/>
            <p:cNvCxnSpPr/>
            <p:nvPr/>
          </p:nvCxnSpPr>
          <p:spPr>
            <a:xfrm>
              <a:off x="0" y="206851"/>
              <a:ext cx="431400" cy="0"/>
            </a:xfrm>
            <a:prstGeom prst="straightConnector1">
              <a:avLst/>
            </a:prstGeom>
            <a:noFill/>
            <a:ln w="33775" cap="flat" cmpd="sng">
              <a:solidFill>
                <a:srgbClr val="FFFFFF"/>
              </a:solidFill>
              <a:prstDash val="solid"/>
              <a:round/>
              <a:headEnd type="none" w="sm" len="sm"/>
              <a:tailEnd type="none" w="sm" len="sm"/>
            </a:ln>
          </p:spPr>
        </p:cxnSp>
        <p:cxnSp>
          <p:nvCxnSpPr>
            <p:cNvPr id="105" name="Google Shape;105;p8"/>
            <p:cNvCxnSpPr/>
            <p:nvPr/>
          </p:nvCxnSpPr>
          <p:spPr>
            <a:xfrm>
              <a:off x="0" y="385272"/>
              <a:ext cx="431400" cy="0"/>
            </a:xfrm>
            <a:prstGeom prst="straightConnector1">
              <a:avLst/>
            </a:prstGeom>
            <a:noFill/>
            <a:ln w="33775" cap="flat" cmpd="sng">
              <a:solidFill>
                <a:srgbClr val="FFFFFF"/>
              </a:solidFill>
              <a:prstDash val="solid"/>
              <a:round/>
              <a:headEnd type="none" w="sm" len="sm"/>
              <a:tailEnd type="none" w="sm" len="sm"/>
            </a:ln>
          </p:spPr>
        </p:cxnSp>
      </p:grpSp>
      <p:cxnSp>
        <p:nvCxnSpPr>
          <p:cNvPr id="106" name="Google Shape;106;p8"/>
          <p:cNvCxnSpPr/>
          <p:nvPr/>
        </p:nvCxnSpPr>
        <p:spPr>
          <a:xfrm>
            <a:off x="11603077" y="887413"/>
            <a:ext cx="755700" cy="0"/>
          </a:xfrm>
          <a:prstGeom prst="straightConnector1">
            <a:avLst/>
          </a:prstGeom>
          <a:noFill/>
          <a:ln w="28575" cap="flat" cmpd="sng">
            <a:solidFill>
              <a:srgbClr val="FFFFFF">
                <a:alpha val="69800"/>
              </a:srgbClr>
            </a:solidFill>
            <a:prstDash val="solid"/>
            <a:round/>
            <a:headEnd type="none" w="sm" len="sm"/>
            <a:tailEnd type="none" w="sm" len="sm"/>
          </a:ln>
        </p:spPr>
      </p:cxnSp>
      <p:sp>
        <p:nvSpPr>
          <p:cNvPr id="107" name="Google Shape;107;p8"/>
          <p:cNvSpPr txBox="1"/>
          <p:nvPr/>
        </p:nvSpPr>
        <p:spPr>
          <a:xfrm>
            <a:off x="14781981" y="584201"/>
            <a:ext cx="7209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0" i="0" u="none" strike="noStrike" cap="none">
                <a:solidFill>
                  <a:srgbClr val="FFFFFF"/>
                </a:solidFill>
                <a:latin typeface="Open Sans"/>
                <a:ea typeface="Open Sans"/>
                <a:cs typeface="Open Sans"/>
                <a:sym typeface="Open Sans"/>
              </a:rPr>
              <a:t>SERVICE</a:t>
            </a:r>
            <a:endParaRPr/>
          </a:p>
        </p:txBody>
      </p:sp>
      <p:sp>
        <p:nvSpPr>
          <p:cNvPr id="108" name="Google Shape;108;p8"/>
          <p:cNvSpPr txBox="1"/>
          <p:nvPr/>
        </p:nvSpPr>
        <p:spPr>
          <a:xfrm>
            <a:off x="16395576" y="584201"/>
            <a:ext cx="8637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0" i="0" u="none" strike="noStrike" cap="none">
                <a:solidFill>
                  <a:srgbClr val="FFFFFF"/>
                </a:solidFill>
                <a:latin typeface="Open Sans"/>
                <a:ea typeface="Open Sans"/>
                <a:cs typeface="Open Sans"/>
                <a:sym typeface="Open Sans"/>
              </a:rPr>
              <a:t>CONTACT</a:t>
            </a:r>
            <a:endParaRPr/>
          </a:p>
        </p:txBody>
      </p:sp>
      <p:sp>
        <p:nvSpPr>
          <p:cNvPr id="109" name="Google Shape;109;p8"/>
          <p:cNvSpPr txBox="1"/>
          <p:nvPr/>
        </p:nvSpPr>
        <p:spPr>
          <a:xfrm>
            <a:off x="13139951" y="584201"/>
            <a:ext cx="6366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0" i="0" u="none" strike="noStrike" cap="none">
                <a:solidFill>
                  <a:srgbClr val="FFFFFF"/>
                </a:solidFill>
                <a:latin typeface="Open Sans"/>
                <a:ea typeface="Open Sans"/>
                <a:cs typeface="Open Sans"/>
                <a:sym typeface="Open Sans"/>
              </a:rPr>
              <a:t>ABOUT</a:t>
            </a:r>
            <a:endParaRPr/>
          </a:p>
        </p:txBody>
      </p:sp>
      <p:sp>
        <p:nvSpPr>
          <p:cNvPr id="110" name="Google Shape;110;p8"/>
          <p:cNvSpPr txBox="1"/>
          <p:nvPr/>
        </p:nvSpPr>
        <p:spPr>
          <a:xfrm>
            <a:off x="11697546" y="584201"/>
            <a:ext cx="5670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0" i="0" u="none" strike="noStrike" cap="none">
                <a:solidFill>
                  <a:srgbClr val="FFFFFF"/>
                </a:solidFill>
                <a:latin typeface="Open Sans"/>
                <a:ea typeface="Open Sans"/>
                <a:cs typeface="Open Sans"/>
                <a:sym typeface="Open Sans"/>
              </a:rPr>
              <a:t>HOME</a:t>
            </a:r>
            <a:endParaRPr/>
          </a:p>
        </p:txBody>
      </p:sp>
      <p:sp>
        <p:nvSpPr>
          <p:cNvPr id="111" name="Google Shape;111;p8"/>
          <p:cNvSpPr txBox="1"/>
          <p:nvPr/>
        </p:nvSpPr>
        <p:spPr>
          <a:xfrm>
            <a:off x="1548328" y="584201"/>
            <a:ext cx="10953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0" i="0" u="none" strike="noStrike" cap="none">
                <a:solidFill>
                  <a:srgbClr val="FFFFFF"/>
                </a:solidFill>
                <a:latin typeface="Open Sans"/>
                <a:ea typeface="Open Sans"/>
                <a:cs typeface="Open Sans"/>
                <a:sym typeface="Open Sans"/>
              </a:rPr>
              <a:t>YOUR LOGO</a:t>
            </a:r>
            <a:endParaRPr/>
          </a:p>
        </p:txBody>
      </p:sp>
      <p:sp>
        <p:nvSpPr>
          <p:cNvPr id="112" name="Google Shape;112;p8"/>
          <p:cNvSpPr txBox="1">
            <a:spLocks noGrp="1"/>
          </p:cNvSpPr>
          <p:nvPr>
            <p:ph type="sldNum" idx="12"/>
          </p:nvPr>
        </p:nvSpPr>
        <p:spPr>
          <a:xfrm>
            <a:off x="17113568" y="9499702"/>
            <a:ext cx="1097400" cy="787500"/>
          </a:xfrm>
          <a:prstGeom prst="rect">
            <a:avLst/>
          </a:prstGeom>
        </p:spPr>
        <p:txBody>
          <a:bodyPr spcFirstLastPara="1" wrap="square" lIns="167625" tIns="167625" rIns="167625" bIns="1676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13"/>
        <p:cNvGrpSpPr/>
        <p:nvPr/>
      </p:nvGrpSpPr>
      <p:grpSpPr>
        <a:xfrm>
          <a:off x="0" y="0"/>
          <a:ext cx="0" cy="0"/>
          <a:chOff x="0" y="0"/>
          <a:chExt cx="0" cy="0"/>
        </a:xfrm>
      </p:grpSpPr>
      <p:grpSp>
        <p:nvGrpSpPr>
          <p:cNvPr id="114" name="Google Shape;114;p9"/>
          <p:cNvGrpSpPr/>
          <p:nvPr/>
        </p:nvGrpSpPr>
        <p:grpSpPr>
          <a:xfrm>
            <a:off x="0" y="1254910"/>
            <a:ext cx="18288118" cy="9032149"/>
            <a:chOff x="0" y="-47625"/>
            <a:chExt cx="4816592" cy="2378822"/>
          </a:xfrm>
        </p:grpSpPr>
        <p:sp>
          <p:nvSpPr>
            <p:cNvPr id="115" name="Google Shape;115;p9"/>
            <p:cNvSpPr/>
            <p:nvPr/>
          </p:nvSpPr>
          <p:spPr>
            <a:xfrm>
              <a:off x="0" y="0"/>
              <a:ext cx="4816592" cy="2331197"/>
            </a:xfrm>
            <a:custGeom>
              <a:avLst/>
              <a:gdLst/>
              <a:ahLst/>
              <a:cxnLst/>
              <a:rect l="l" t="t" r="r" b="b"/>
              <a:pathLst>
                <a:path w="4816592" h="2331197" extrusionOk="0">
                  <a:moveTo>
                    <a:pt x="0" y="0"/>
                  </a:moveTo>
                  <a:lnTo>
                    <a:pt x="4816592" y="0"/>
                  </a:lnTo>
                  <a:lnTo>
                    <a:pt x="4816592" y="2331197"/>
                  </a:lnTo>
                  <a:lnTo>
                    <a:pt x="0" y="2331197"/>
                  </a:lnTo>
                  <a:close/>
                </a:path>
              </a:pathLst>
            </a:custGeom>
            <a:solidFill>
              <a:srgbClr val="072B3E"/>
            </a:solidFill>
            <a:ln>
              <a:noFill/>
            </a:ln>
          </p:spPr>
        </p:sp>
        <p:sp>
          <p:nvSpPr>
            <p:cNvPr id="116" name="Google Shape;116;p9"/>
            <p:cNvSpPr txBox="1"/>
            <p:nvPr/>
          </p:nvSpPr>
          <p:spPr>
            <a:xfrm>
              <a:off x="0" y="-47625"/>
              <a:ext cx="4816500" cy="2378700"/>
            </a:xfrm>
            <a:prstGeom prst="rect">
              <a:avLst/>
            </a:prstGeom>
            <a:noFill/>
            <a:ln>
              <a:noFill/>
            </a:ln>
          </p:spPr>
          <p:txBody>
            <a:bodyPr spcFirstLastPara="1" wrap="square" lIns="50800" tIns="50800" rIns="50800" bIns="50800" anchor="ctr" anchorCtr="0">
              <a:noAutofit/>
            </a:bodyPr>
            <a:lstStyle/>
            <a:p>
              <a:pPr marL="0" marR="0" lvl="0" indent="0" algn="ctr" rtl="0">
                <a:lnSpc>
                  <a:spcPct val="155555"/>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17" name="Google Shape;117;p9"/>
          <p:cNvGrpSpPr/>
          <p:nvPr/>
        </p:nvGrpSpPr>
        <p:grpSpPr>
          <a:xfrm>
            <a:off x="1028700" y="588934"/>
            <a:ext cx="323550" cy="276284"/>
            <a:chOff x="0" y="16894"/>
            <a:chExt cx="431400" cy="368378"/>
          </a:xfrm>
        </p:grpSpPr>
        <p:cxnSp>
          <p:nvCxnSpPr>
            <p:cNvPr id="118" name="Google Shape;118;p9"/>
            <p:cNvCxnSpPr/>
            <p:nvPr/>
          </p:nvCxnSpPr>
          <p:spPr>
            <a:xfrm>
              <a:off x="0" y="16894"/>
              <a:ext cx="431400" cy="0"/>
            </a:xfrm>
            <a:prstGeom prst="straightConnector1">
              <a:avLst/>
            </a:prstGeom>
            <a:noFill/>
            <a:ln w="33775" cap="flat" cmpd="sng">
              <a:solidFill>
                <a:srgbClr val="FFFFFF"/>
              </a:solidFill>
              <a:prstDash val="solid"/>
              <a:round/>
              <a:headEnd type="none" w="sm" len="sm"/>
              <a:tailEnd type="none" w="sm" len="sm"/>
            </a:ln>
          </p:spPr>
        </p:cxnSp>
        <p:cxnSp>
          <p:nvCxnSpPr>
            <p:cNvPr id="119" name="Google Shape;119;p9"/>
            <p:cNvCxnSpPr/>
            <p:nvPr/>
          </p:nvCxnSpPr>
          <p:spPr>
            <a:xfrm>
              <a:off x="0" y="206851"/>
              <a:ext cx="431400" cy="0"/>
            </a:xfrm>
            <a:prstGeom prst="straightConnector1">
              <a:avLst/>
            </a:prstGeom>
            <a:noFill/>
            <a:ln w="33775" cap="flat" cmpd="sng">
              <a:solidFill>
                <a:srgbClr val="FFFFFF"/>
              </a:solidFill>
              <a:prstDash val="solid"/>
              <a:round/>
              <a:headEnd type="none" w="sm" len="sm"/>
              <a:tailEnd type="none" w="sm" len="sm"/>
            </a:ln>
          </p:spPr>
        </p:cxnSp>
        <p:cxnSp>
          <p:nvCxnSpPr>
            <p:cNvPr id="120" name="Google Shape;120;p9"/>
            <p:cNvCxnSpPr/>
            <p:nvPr/>
          </p:nvCxnSpPr>
          <p:spPr>
            <a:xfrm>
              <a:off x="0" y="385272"/>
              <a:ext cx="431400" cy="0"/>
            </a:xfrm>
            <a:prstGeom prst="straightConnector1">
              <a:avLst/>
            </a:prstGeom>
            <a:noFill/>
            <a:ln w="33775" cap="flat" cmpd="sng">
              <a:solidFill>
                <a:srgbClr val="FFFFFF"/>
              </a:solidFill>
              <a:prstDash val="solid"/>
              <a:round/>
              <a:headEnd type="none" w="sm" len="sm"/>
              <a:tailEnd type="none" w="sm" len="sm"/>
            </a:ln>
          </p:spPr>
        </p:cxnSp>
      </p:grpSp>
      <p:cxnSp>
        <p:nvCxnSpPr>
          <p:cNvPr id="121" name="Google Shape;121;p9"/>
          <p:cNvCxnSpPr/>
          <p:nvPr/>
        </p:nvCxnSpPr>
        <p:spPr>
          <a:xfrm>
            <a:off x="11603077" y="887413"/>
            <a:ext cx="755700" cy="0"/>
          </a:xfrm>
          <a:prstGeom prst="straightConnector1">
            <a:avLst/>
          </a:prstGeom>
          <a:noFill/>
          <a:ln w="28575" cap="flat" cmpd="sng">
            <a:solidFill>
              <a:srgbClr val="FFFFFF">
                <a:alpha val="69800"/>
              </a:srgbClr>
            </a:solidFill>
            <a:prstDash val="solid"/>
            <a:round/>
            <a:headEnd type="none" w="sm" len="sm"/>
            <a:tailEnd type="none" w="sm" len="sm"/>
          </a:ln>
        </p:spPr>
      </p:cxnSp>
      <p:sp>
        <p:nvSpPr>
          <p:cNvPr id="122" name="Google Shape;122;p9"/>
          <p:cNvSpPr txBox="1"/>
          <p:nvPr/>
        </p:nvSpPr>
        <p:spPr>
          <a:xfrm>
            <a:off x="14781981" y="584201"/>
            <a:ext cx="7209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0" i="0" u="none" strike="noStrike" cap="none">
                <a:solidFill>
                  <a:srgbClr val="FFFFFF"/>
                </a:solidFill>
                <a:latin typeface="Open Sans"/>
                <a:ea typeface="Open Sans"/>
                <a:cs typeface="Open Sans"/>
                <a:sym typeface="Open Sans"/>
              </a:rPr>
              <a:t>SERVICE</a:t>
            </a:r>
            <a:endParaRPr/>
          </a:p>
        </p:txBody>
      </p:sp>
      <p:sp>
        <p:nvSpPr>
          <p:cNvPr id="123" name="Google Shape;123;p9"/>
          <p:cNvSpPr txBox="1"/>
          <p:nvPr/>
        </p:nvSpPr>
        <p:spPr>
          <a:xfrm>
            <a:off x="16395576" y="584201"/>
            <a:ext cx="8637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0" i="0" u="none" strike="noStrike" cap="none">
                <a:solidFill>
                  <a:srgbClr val="FFFFFF"/>
                </a:solidFill>
                <a:latin typeface="Open Sans"/>
                <a:ea typeface="Open Sans"/>
                <a:cs typeface="Open Sans"/>
                <a:sym typeface="Open Sans"/>
              </a:rPr>
              <a:t>CONTACT</a:t>
            </a:r>
            <a:endParaRPr/>
          </a:p>
        </p:txBody>
      </p:sp>
      <p:sp>
        <p:nvSpPr>
          <p:cNvPr id="124" name="Google Shape;124;p9"/>
          <p:cNvSpPr txBox="1"/>
          <p:nvPr/>
        </p:nvSpPr>
        <p:spPr>
          <a:xfrm>
            <a:off x="13139951" y="584201"/>
            <a:ext cx="6366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0" i="0" u="none" strike="noStrike" cap="none">
                <a:solidFill>
                  <a:srgbClr val="FFFFFF"/>
                </a:solidFill>
                <a:latin typeface="Open Sans"/>
                <a:ea typeface="Open Sans"/>
                <a:cs typeface="Open Sans"/>
                <a:sym typeface="Open Sans"/>
              </a:rPr>
              <a:t>ABOUT</a:t>
            </a:r>
            <a:endParaRPr/>
          </a:p>
        </p:txBody>
      </p:sp>
      <p:sp>
        <p:nvSpPr>
          <p:cNvPr id="125" name="Google Shape;125;p9"/>
          <p:cNvSpPr txBox="1"/>
          <p:nvPr/>
        </p:nvSpPr>
        <p:spPr>
          <a:xfrm>
            <a:off x="11697546" y="584201"/>
            <a:ext cx="5670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0" i="0" u="none" strike="noStrike" cap="none">
                <a:solidFill>
                  <a:srgbClr val="FFFFFF"/>
                </a:solidFill>
                <a:latin typeface="Open Sans"/>
                <a:ea typeface="Open Sans"/>
                <a:cs typeface="Open Sans"/>
                <a:sym typeface="Open Sans"/>
              </a:rPr>
              <a:t>HOME</a:t>
            </a:r>
            <a:endParaRPr/>
          </a:p>
        </p:txBody>
      </p:sp>
      <p:sp>
        <p:nvSpPr>
          <p:cNvPr id="126" name="Google Shape;126;p9"/>
          <p:cNvSpPr txBox="1"/>
          <p:nvPr/>
        </p:nvSpPr>
        <p:spPr>
          <a:xfrm>
            <a:off x="1548328" y="584201"/>
            <a:ext cx="10953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0" i="0" u="none" strike="noStrike" cap="none">
                <a:solidFill>
                  <a:srgbClr val="FFFFFF"/>
                </a:solidFill>
                <a:latin typeface="Open Sans"/>
                <a:ea typeface="Open Sans"/>
                <a:cs typeface="Open Sans"/>
                <a:sym typeface="Open Sans"/>
              </a:rPr>
              <a:t>YOUR LOGO</a:t>
            </a:r>
            <a:endParaRPr/>
          </a:p>
        </p:txBody>
      </p:sp>
      <p:sp>
        <p:nvSpPr>
          <p:cNvPr id="127" name="Google Shape;127;p9"/>
          <p:cNvSpPr txBox="1">
            <a:spLocks noGrp="1"/>
          </p:cNvSpPr>
          <p:nvPr>
            <p:ph type="title"/>
          </p:nvPr>
        </p:nvSpPr>
        <p:spPr>
          <a:xfrm>
            <a:off x="626725" y="2796825"/>
            <a:ext cx="16062600" cy="116190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8000"/>
              <a:buFont typeface="Calibri"/>
              <a:buNone/>
              <a:defRPr/>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endParaRPr/>
          </a:p>
        </p:txBody>
      </p:sp>
      <p:sp>
        <p:nvSpPr>
          <p:cNvPr id="128" name="Google Shape;128;p9"/>
          <p:cNvSpPr txBox="1">
            <a:spLocks noGrp="1"/>
          </p:cNvSpPr>
          <p:nvPr>
            <p:ph type="body" idx="1"/>
          </p:nvPr>
        </p:nvSpPr>
        <p:spPr>
          <a:xfrm>
            <a:off x="7854213" y="4712275"/>
            <a:ext cx="9569400" cy="5853000"/>
          </a:xfrm>
          <a:prstGeom prst="rect">
            <a:avLst/>
          </a:prstGeom>
          <a:noFill/>
          <a:ln>
            <a:noFill/>
          </a:ln>
        </p:spPr>
        <p:txBody>
          <a:bodyPr spcFirstLastPara="1" wrap="square" lIns="91425" tIns="45700" rIns="91425" bIns="45700" anchor="t" anchorCtr="0">
            <a:normAutofit/>
          </a:bodyPr>
          <a:lstStyle>
            <a:lvl1pPr marL="457200" lvl="0" indent="-381000" algn="l">
              <a:spcBef>
                <a:spcPts val="640"/>
              </a:spcBef>
              <a:spcAft>
                <a:spcPts val="0"/>
              </a:spcAft>
              <a:buClr>
                <a:schemeClr val="dk1"/>
              </a:buClr>
              <a:buSzPts val="2400"/>
              <a:buChar char="•"/>
              <a:defRPr sz="2400"/>
            </a:lvl1pPr>
            <a:lvl2pPr marL="914400" lvl="1" indent="-381000" algn="l">
              <a:spcBef>
                <a:spcPts val="560"/>
              </a:spcBef>
              <a:spcAft>
                <a:spcPts val="0"/>
              </a:spcAft>
              <a:buClr>
                <a:schemeClr val="dk1"/>
              </a:buClr>
              <a:buSzPts val="2400"/>
              <a:buChar char="–"/>
              <a:defRPr sz="2400"/>
            </a:lvl2pPr>
            <a:lvl3pPr marL="1371600" lvl="2" indent="-381000" algn="l">
              <a:spcBef>
                <a:spcPts val="480"/>
              </a:spcBef>
              <a:spcAft>
                <a:spcPts val="0"/>
              </a:spcAft>
              <a:buClr>
                <a:schemeClr val="dk1"/>
              </a:buClr>
              <a:buSzPts val="2400"/>
              <a:buChar char="•"/>
              <a:defRPr sz="2400"/>
            </a:lvl3pPr>
            <a:lvl4pPr marL="1828800" lvl="3" indent="-381000" algn="l">
              <a:spcBef>
                <a:spcPts val="400"/>
              </a:spcBef>
              <a:spcAft>
                <a:spcPts val="0"/>
              </a:spcAft>
              <a:buClr>
                <a:schemeClr val="dk1"/>
              </a:buClr>
              <a:buSzPts val="2400"/>
              <a:buChar char="–"/>
              <a:defRPr sz="2400"/>
            </a:lvl4pPr>
            <a:lvl5pPr marL="2286000" lvl="4" indent="-381000" algn="l">
              <a:spcBef>
                <a:spcPts val="400"/>
              </a:spcBef>
              <a:spcAft>
                <a:spcPts val="0"/>
              </a:spcAft>
              <a:buClr>
                <a:schemeClr val="dk1"/>
              </a:buClr>
              <a:buSzPts val="2400"/>
              <a:buChar char="»"/>
              <a:defRPr sz="2400"/>
            </a:lvl5pPr>
            <a:lvl6pPr marL="2743200" lvl="5" indent="-381000" algn="l">
              <a:spcBef>
                <a:spcPts val="400"/>
              </a:spcBef>
              <a:spcAft>
                <a:spcPts val="0"/>
              </a:spcAft>
              <a:buClr>
                <a:schemeClr val="dk1"/>
              </a:buClr>
              <a:buSzPts val="2400"/>
              <a:buChar char="•"/>
              <a:defRPr sz="2400"/>
            </a:lvl6pPr>
            <a:lvl7pPr marL="3200400" lvl="6" indent="-381000" algn="l">
              <a:spcBef>
                <a:spcPts val="400"/>
              </a:spcBef>
              <a:spcAft>
                <a:spcPts val="0"/>
              </a:spcAft>
              <a:buClr>
                <a:schemeClr val="dk1"/>
              </a:buClr>
              <a:buSzPts val="2400"/>
              <a:buChar char="•"/>
              <a:defRPr sz="2400"/>
            </a:lvl7pPr>
            <a:lvl8pPr marL="3657600" lvl="7" indent="-381000" algn="l">
              <a:spcBef>
                <a:spcPts val="400"/>
              </a:spcBef>
              <a:spcAft>
                <a:spcPts val="0"/>
              </a:spcAft>
              <a:buClr>
                <a:schemeClr val="dk1"/>
              </a:buClr>
              <a:buSzPts val="2400"/>
              <a:buChar char="•"/>
              <a:defRPr sz="2400"/>
            </a:lvl8pPr>
            <a:lvl9pPr marL="4114800" lvl="8" indent="-381000" algn="l">
              <a:spcBef>
                <a:spcPts val="400"/>
              </a:spcBef>
              <a:spcAft>
                <a:spcPts val="0"/>
              </a:spcAft>
              <a:buClr>
                <a:schemeClr val="dk1"/>
              </a:buClr>
              <a:buSzPts val="2400"/>
              <a:buChar char="•"/>
              <a:defRPr sz="2400"/>
            </a:lvl9pPr>
          </a:lstStyle>
          <a:p>
            <a:endParaRPr/>
          </a:p>
        </p:txBody>
      </p:sp>
      <p:sp>
        <p:nvSpPr>
          <p:cNvPr id="129" name="Google Shape;129;p9"/>
          <p:cNvSpPr txBox="1">
            <a:spLocks noGrp="1"/>
          </p:cNvSpPr>
          <p:nvPr>
            <p:ph type="body" idx="2"/>
          </p:nvPr>
        </p:nvSpPr>
        <p:spPr>
          <a:xfrm>
            <a:off x="2130350" y="4712275"/>
            <a:ext cx="5631900" cy="4691100"/>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2400"/>
              <a:buNone/>
              <a:defRPr sz="2400"/>
            </a:lvl1pPr>
            <a:lvl2pPr marL="914400" lvl="1" indent="-228600" algn="l">
              <a:spcBef>
                <a:spcPts val="240"/>
              </a:spcBef>
              <a:spcAft>
                <a:spcPts val="0"/>
              </a:spcAft>
              <a:buClr>
                <a:schemeClr val="dk1"/>
              </a:buClr>
              <a:buSzPts val="2400"/>
              <a:buNone/>
              <a:defRPr sz="2400"/>
            </a:lvl2pPr>
            <a:lvl3pPr marL="1371600" lvl="2" indent="-228600" algn="l">
              <a:spcBef>
                <a:spcPts val="200"/>
              </a:spcBef>
              <a:spcAft>
                <a:spcPts val="0"/>
              </a:spcAft>
              <a:buClr>
                <a:schemeClr val="dk1"/>
              </a:buClr>
              <a:buSzPts val="2400"/>
              <a:buNone/>
              <a:defRPr sz="2400"/>
            </a:lvl3pPr>
            <a:lvl4pPr marL="1828800" lvl="3" indent="-228600" algn="l">
              <a:spcBef>
                <a:spcPts val="180"/>
              </a:spcBef>
              <a:spcAft>
                <a:spcPts val="0"/>
              </a:spcAft>
              <a:buClr>
                <a:schemeClr val="dk1"/>
              </a:buClr>
              <a:buSzPts val="2400"/>
              <a:buNone/>
              <a:defRPr sz="2400"/>
            </a:lvl4pPr>
            <a:lvl5pPr marL="2286000" lvl="4" indent="-228600" algn="l">
              <a:spcBef>
                <a:spcPts val="180"/>
              </a:spcBef>
              <a:spcAft>
                <a:spcPts val="0"/>
              </a:spcAft>
              <a:buClr>
                <a:schemeClr val="dk1"/>
              </a:buClr>
              <a:buSzPts val="2400"/>
              <a:buNone/>
              <a:defRPr sz="2400"/>
            </a:lvl5pPr>
            <a:lvl6pPr marL="2743200" lvl="5" indent="-228600" algn="l">
              <a:spcBef>
                <a:spcPts val="180"/>
              </a:spcBef>
              <a:spcAft>
                <a:spcPts val="0"/>
              </a:spcAft>
              <a:buClr>
                <a:schemeClr val="dk1"/>
              </a:buClr>
              <a:buSzPts val="2400"/>
              <a:buNone/>
              <a:defRPr sz="2400"/>
            </a:lvl6pPr>
            <a:lvl7pPr marL="3200400" lvl="6" indent="-228600" algn="l">
              <a:spcBef>
                <a:spcPts val="180"/>
              </a:spcBef>
              <a:spcAft>
                <a:spcPts val="0"/>
              </a:spcAft>
              <a:buClr>
                <a:schemeClr val="dk1"/>
              </a:buClr>
              <a:buSzPts val="2400"/>
              <a:buNone/>
              <a:defRPr sz="2400"/>
            </a:lvl7pPr>
            <a:lvl8pPr marL="3657600" lvl="7" indent="-228600" algn="l">
              <a:spcBef>
                <a:spcPts val="180"/>
              </a:spcBef>
              <a:spcAft>
                <a:spcPts val="0"/>
              </a:spcAft>
              <a:buClr>
                <a:schemeClr val="dk1"/>
              </a:buClr>
              <a:buSzPts val="2400"/>
              <a:buNone/>
              <a:defRPr sz="2400"/>
            </a:lvl8pPr>
            <a:lvl9pPr marL="4114800" lvl="8" indent="-228600" algn="l">
              <a:spcBef>
                <a:spcPts val="180"/>
              </a:spcBef>
              <a:spcAft>
                <a:spcPts val="0"/>
              </a:spcAft>
              <a:buClr>
                <a:schemeClr val="dk1"/>
              </a:buClr>
              <a:buSzPts val="2400"/>
              <a:buNone/>
              <a:defRPr sz="2400"/>
            </a:lvl9pPr>
          </a:lstStyle>
          <a:p>
            <a:endParaRPr/>
          </a:p>
        </p:txBody>
      </p:sp>
      <p:sp>
        <p:nvSpPr>
          <p:cNvPr id="130" name="Google Shape;130;p9"/>
          <p:cNvSpPr txBox="1">
            <a:spLocks noGrp="1"/>
          </p:cNvSpPr>
          <p:nvPr>
            <p:ph type="sldNum" idx="12"/>
          </p:nvPr>
        </p:nvSpPr>
        <p:spPr>
          <a:xfrm>
            <a:off x="17113568" y="9499702"/>
            <a:ext cx="1097400" cy="787500"/>
          </a:xfrm>
          <a:prstGeom prst="rect">
            <a:avLst/>
          </a:prstGeom>
        </p:spPr>
        <p:txBody>
          <a:bodyPr spcFirstLastPara="1" wrap="square" lIns="167625" tIns="167625" rIns="167625" bIns="1676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31"/>
        <p:cNvGrpSpPr/>
        <p:nvPr/>
      </p:nvGrpSpPr>
      <p:grpSpPr>
        <a:xfrm>
          <a:off x="0" y="0"/>
          <a:ext cx="0" cy="0"/>
          <a:chOff x="0" y="0"/>
          <a:chExt cx="0" cy="0"/>
        </a:xfrm>
      </p:grpSpPr>
      <p:grpSp>
        <p:nvGrpSpPr>
          <p:cNvPr id="132" name="Google Shape;132;p10"/>
          <p:cNvGrpSpPr/>
          <p:nvPr/>
        </p:nvGrpSpPr>
        <p:grpSpPr>
          <a:xfrm>
            <a:off x="1028700" y="588934"/>
            <a:ext cx="323550" cy="276284"/>
            <a:chOff x="0" y="16894"/>
            <a:chExt cx="431400" cy="368378"/>
          </a:xfrm>
        </p:grpSpPr>
        <p:cxnSp>
          <p:nvCxnSpPr>
            <p:cNvPr id="133" name="Google Shape;133;p10"/>
            <p:cNvCxnSpPr/>
            <p:nvPr/>
          </p:nvCxnSpPr>
          <p:spPr>
            <a:xfrm>
              <a:off x="0" y="16894"/>
              <a:ext cx="431400" cy="0"/>
            </a:xfrm>
            <a:prstGeom prst="straightConnector1">
              <a:avLst/>
            </a:prstGeom>
            <a:noFill/>
            <a:ln w="33775" cap="flat" cmpd="sng">
              <a:solidFill>
                <a:srgbClr val="FFFFFF"/>
              </a:solidFill>
              <a:prstDash val="solid"/>
              <a:round/>
              <a:headEnd type="none" w="sm" len="sm"/>
              <a:tailEnd type="none" w="sm" len="sm"/>
            </a:ln>
          </p:spPr>
        </p:cxnSp>
        <p:cxnSp>
          <p:nvCxnSpPr>
            <p:cNvPr id="134" name="Google Shape;134;p10"/>
            <p:cNvCxnSpPr/>
            <p:nvPr/>
          </p:nvCxnSpPr>
          <p:spPr>
            <a:xfrm>
              <a:off x="0" y="206851"/>
              <a:ext cx="431400" cy="0"/>
            </a:xfrm>
            <a:prstGeom prst="straightConnector1">
              <a:avLst/>
            </a:prstGeom>
            <a:noFill/>
            <a:ln w="33775" cap="flat" cmpd="sng">
              <a:solidFill>
                <a:srgbClr val="FFFFFF"/>
              </a:solidFill>
              <a:prstDash val="solid"/>
              <a:round/>
              <a:headEnd type="none" w="sm" len="sm"/>
              <a:tailEnd type="none" w="sm" len="sm"/>
            </a:ln>
          </p:spPr>
        </p:cxnSp>
        <p:cxnSp>
          <p:nvCxnSpPr>
            <p:cNvPr id="135" name="Google Shape;135;p10"/>
            <p:cNvCxnSpPr/>
            <p:nvPr/>
          </p:nvCxnSpPr>
          <p:spPr>
            <a:xfrm>
              <a:off x="0" y="385272"/>
              <a:ext cx="431400" cy="0"/>
            </a:xfrm>
            <a:prstGeom prst="straightConnector1">
              <a:avLst/>
            </a:prstGeom>
            <a:noFill/>
            <a:ln w="33775" cap="flat" cmpd="sng">
              <a:solidFill>
                <a:srgbClr val="FFFFFF"/>
              </a:solidFill>
              <a:prstDash val="solid"/>
              <a:round/>
              <a:headEnd type="none" w="sm" len="sm"/>
              <a:tailEnd type="none" w="sm" len="sm"/>
            </a:ln>
          </p:spPr>
        </p:cxnSp>
      </p:grpSp>
      <p:cxnSp>
        <p:nvCxnSpPr>
          <p:cNvPr id="136" name="Google Shape;136;p10"/>
          <p:cNvCxnSpPr/>
          <p:nvPr/>
        </p:nvCxnSpPr>
        <p:spPr>
          <a:xfrm>
            <a:off x="13080271" y="1028700"/>
            <a:ext cx="755700" cy="0"/>
          </a:xfrm>
          <a:prstGeom prst="straightConnector1">
            <a:avLst/>
          </a:prstGeom>
          <a:noFill/>
          <a:ln w="28575" cap="flat" cmpd="sng">
            <a:solidFill>
              <a:srgbClr val="FFFFFF">
                <a:alpha val="69800"/>
              </a:srgbClr>
            </a:solidFill>
            <a:prstDash val="solid"/>
            <a:round/>
            <a:headEnd type="none" w="sm" len="sm"/>
            <a:tailEnd type="none" w="sm" len="sm"/>
          </a:ln>
        </p:spPr>
      </p:cxnSp>
      <p:grpSp>
        <p:nvGrpSpPr>
          <p:cNvPr id="137" name="Google Shape;137;p10"/>
          <p:cNvGrpSpPr/>
          <p:nvPr/>
        </p:nvGrpSpPr>
        <p:grpSpPr>
          <a:xfrm>
            <a:off x="0" y="-125549"/>
            <a:ext cx="9287353" cy="10385080"/>
            <a:chOff x="0" y="-38100"/>
            <a:chExt cx="4816592" cy="2369400"/>
          </a:xfrm>
        </p:grpSpPr>
        <p:sp>
          <p:nvSpPr>
            <p:cNvPr id="138" name="Google Shape;138;p10"/>
            <p:cNvSpPr/>
            <p:nvPr/>
          </p:nvSpPr>
          <p:spPr>
            <a:xfrm>
              <a:off x="0" y="0"/>
              <a:ext cx="4816592" cy="2331197"/>
            </a:xfrm>
            <a:custGeom>
              <a:avLst/>
              <a:gdLst/>
              <a:ahLst/>
              <a:cxnLst/>
              <a:rect l="l" t="t" r="r" b="b"/>
              <a:pathLst>
                <a:path w="4816592" h="2331197" extrusionOk="0">
                  <a:moveTo>
                    <a:pt x="0" y="0"/>
                  </a:moveTo>
                  <a:lnTo>
                    <a:pt x="4816592" y="0"/>
                  </a:lnTo>
                  <a:lnTo>
                    <a:pt x="4816592" y="2331197"/>
                  </a:lnTo>
                  <a:lnTo>
                    <a:pt x="0" y="2331197"/>
                  </a:lnTo>
                  <a:close/>
                </a:path>
              </a:pathLst>
            </a:custGeom>
            <a:solidFill>
              <a:srgbClr val="072B3E"/>
            </a:solidFill>
            <a:ln>
              <a:noFill/>
            </a:ln>
          </p:spPr>
        </p:sp>
        <p:sp>
          <p:nvSpPr>
            <p:cNvPr id="139" name="Google Shape;139;p10"/>
            <p:cNvSpPr txBox="1"/>
            <p:nvPr/>
          </p:nvSpPr>
          <p:spPr>
            <a:xfrm>
              <a:off x="0" y="-38100"/>
              <a:ext cx="4816500" cy="2369400"/>
            </a:xfrm>
            <a:prstGeom prst="rect">
              <a:avLst/>
            </a:prstGeom>
            <a:noFill/>
            <a:ln>
              <a:noFill/>
            </a:ln>
          </p:spPr>
          <p:txBody>
            <a:bodyPr spcFirstLastPara="1" wrap="square" lIns="50800" tIns="50800" rIns="50800" bIns="50800" anchor="ctr" anchorCtr="0">
              <a:noAutofit/>
            </a:bodyPr>
            <a:lstStyle/>
            <a:p>
              <a:pPr marL="0" marR="0" lvl="0" indent="0" algn="l"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40" name="Google Shape;140;p10"/>
          <p:cNvSpPr txBox="1"/>
          <p:nvPr/>
        </p:nvSpPr>
        <p:spPr>
          <a:xfrm>
            <a:off x="14781981" y="584201"/>
            <a:ext cx="7209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0" i="0" u="none" strike="noStrike" cap="none">
                <a:solidFill>
                  <a:srgbClr val="FFFFFF"/>
                </a:solidFill>
                <a:latin typeface="Open Sans"/>
                <a:ea typeface="Open Sans"/>
                <a:cs typeface="Open Sans"/>
                <a:sym typeface="Open Sans"/>
              </a:rPr>
              <a:t>SERVICE</a:t>
            </a:r>
            <a:endParaRPr/>
          </a:p>
        </p:txBody>
      </p:sp>
      <p:sp>
        <p:nvSpPr>
          <p:cNvPr id="141" name="Google Shape;141;p10"/>
          <p:cNvSpPr txBox="1"/>
          <p:nvPr/>
        </p:nvSpPr>
        <p:spPr>
          <a:xfrm>
            <a:off x="16395576" y="584201"/>
            <a:ext cx="8637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0" i="0" u="none" strike="noStrike" cap="none">
                <a:solidFill>
                  <a:srgbClr val="FFFFFF"/>
                </a:solidFill>
                <a:latin typeface="Open Sans"/>
                <a:ea typeface="Open Sans"/>
                <a:cs typeface="Open Sans"/>
                <a:sym typeface="Open Sans"/>
              </a:rPr>
              <a:t>CONTACT</a:t>
            </a:r>
            <a:endParaRPr/>
          </a:p>
        </p:txBody>
      </p:sp>
      <p:sp>
        <p:nvSpPr>
          <p:cNvPr id="142" name="Google Shape;142;p10"/>
          <p:cNvSpPr txBox="1"/>
          <p:nvPr/>
        </p:nvSpPr>
        <p:spPr>
          <a:xfrm>
            <a:off x="13139951" y="584201"/>
            <a:ext cx="6366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0" i="0" u="none" strike="noStrike" cap="none">
                <a:solidFill>
                  <a:srgbClr val="FFFFFF"/>
                </a:solidFill>
                <a:latin typeface="Open Sans"/>
                <a:ea typeface="Open Sans"/>
                <a:cs typeface="Open Sans"/>
                <a:sym typeface="Open Sans"/>
              </a:rPr>
              <a:t>ABOUT</a:t>
            </a:r>
            <a:endParaRPr/>
          </a:p>
        </p:txBody>
      </p:sp>
      <p:sp>
        <p:nvSpPr>
          <p:cNvPr id="143" name="Google Shape;143;p10"/>
          <p:cNvSpPr txBox="1"/>
          <p:nvPr/>
        </p:nvSpPr>
        <p:spPr>
          <a:xfrm>
            <a:off x="11697546" y="584201"/>
            <a:ext cx="5670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0" i="0" u="none" strike="noStrike" cap="none">
                <a:solidFill>
                  <a:srgbClr val="FFFFFF"/>
                </a:solidFill>
                <a:latin typeface="Open Sans"/>
                <a:ea typeface="Open Sans"/>
                <a:cs typeface="Open Sans"/>
                <a:sym typeface="Open Sans"/>
              </a:rPr>
              <a:t>HOME</a:t>
            </a:r>
            <a:endParaRPr/>
          </a:p>
        </p:txBody>
      </p:sp>
      <p:sp>
        <p:nvSpPr>
          <p:cNvPr id="144" name="Google Shape;144;p10"/>
          <p:cNvSpPr txBox="1"/>
          <p:nvPr/>
        </p:nvSpPr>
        <p:spPr>
          <a:xfrm>
            <a:off x="1548328" y="584201"/>
            <a:ext cx="10953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0" i="0" u="none" strike="noStrike" cap="none">
                <a:solidFill>
                  <a:srgbClr val="FFFFFF"/>
                </a:solidFill>
                <a:latin typeface="Open Sans"/>
                <a:ea typeface="Open Sans"/>
                <a:cs typeface="Open Sans"/>
                <a:sym typeface="Open Sans"/>
              </a:rPr>
              <a:t>YOUR LOGO</a:t>
            </a:r>
            <a:endParaRPr/>
          </a:p>
        </p:txBody>
      </p:sp>
      <p:sp>
        <p:nvSpPr>
          <p:cNvPr id="145" name="Google Shape;145;p10"/>
          <p:cNvSpPr txBox="1">
            <a:spLocks noGrp="1"/>
          </p:cNvSpPr>
          <p:nvPr>
            <p:ph type="title"/>
          </p:nvPr>
        </p:nvSpPr>
        <p:spPr>
          <a:xfrm>
            <a:off x="643450" y="4254400"/>
            <a:ext cx="9547800" cy="56670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8000"/>
              <a:buFont typeface="Calibri"/>
              <a:buNone/>
              <a:defRPr/>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endParaRPr/>
          </a:p>
        </p:txBody>
      </p:sp>
      <p:sp>
        <p:nvSpPr>
          <p:cNvPr id="146" name="Google Shape;146;p10"/>
          <p:cNvSpPr>
            <a:spLocks noGrp="1"/>
          </p:cNvSpPr>
          <p:nvPr>
            <p:ph type="pic" idx="2"/>
          </p:nvPr>
        </p:nvSpPr>
        <p:spPr>
          <a:xfrm>
            <a:off x="12257313" y="3479375"/>
            <a:ext cx="5486400" cy="4114800"/>
          </a:xfrm>
          <a:prstGeom prst="rect">
            <a:avLst/>
          </a:prstGeom>
          <a:noFill/>
          <a:ln>
            <a:noFill/>
          </a:ln>
        </p:spPr>
      </p:sp>
      <p:sp>
        <p:nvSpPr>
          <p:cNvPr id="147" name="Google Shape;147;p10"/>
          <p:cNvSpPr txBox="1">
            <a:spLocks noGrp="1"/>
          </p:cNvSpPr>
          <p:nvPr>
            <p:ph type="body" idx="1"/>
          </p:nvPr>
        </p:nvSpPr>
        <p:spPr>
          <a:xfrm>
            <a:off x="2205488" y="5548813"/>
            <a:ext cx="5486400" cy="804900"/>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2400"/>
              <a:buNone/>
              <a:defRPr sz="2400"/>
            </a:lvl1pPr>
            <a:lvl2pPr marL="914400" lvl="1" indent="-228600" algn="l">
              <a:spcBef>
                <a:spcPts val="240"/>
              </a:spcBef>
              <a:spcAft>
                <a:spcPts val="0"/>
              </a:spcAft>
              <a:buClr>
                <a:schemeClr val="dk1"/>
              </a:buClr>
              <a:buSzPts val="2400"/>
              <a:buNone/>
              <a:defRPr sz="2400"/>
            </a:lvl2pPr>
            <a:lvl3pPr marL="1371600" lvl="2" indent="-228600" algn="l">
              <a:spcBef>
                <a:spcPts val="200"/>
              </a:spcBef>
              <a:spcAft>
                <a:spcPts val="0"/>
              </a:spcAft>
              <a:buClr>
                <a:schemeClr val="dk1"/>
              </a:buClr>
              <a:buSzPts val="2400"/>
              <a:buNone/>
              <a:defRPr sz="2400"/>
            </a:lvl3pPr>
            <a:lvl4pPr marL="1828800" lvl="3" indent="-228600" algn="l">
              <a:spcBef>
                <a:spcPts val="180"/>
              </a:spcBef>
              <a:spcAft>
                <a:spcPts val="0"/>
              </a:spcAft>
              <a:buClr>
                <a:schemeClr val="dk1"/>
              </a:buClr>
              <a:buSzPts val="2400"/>
              <a:buNone/>
              <a:defRPr sz="2400"/>
            </a:lvl4pPr>
            <a:lvl5pPr marL="2286000" lvl="4" indent="-228600" algn="l">
              <a:spcBef>
                <a:spcPts val="180"/>
              </a:spcBef>
              <a:spcAft>
                <a:spcPts val="0"/>
              </a:spcAft>
              <a:buClr>
                <a:schemeClr val="dk1"/>
              </a:buClr>
              <a:buSzPts val="2400"/>
              <a:buNone/>
              <a:defRPr sz="2400"/>
            </a:lvl5pPr>
            <a:lvl6pPr marL="2743200" lvl="5" indent="-228600" algn="l">
              <a:spcBef>
                <a:spcPts val="180"/>
              </a:spcBef>
              <a:spcAft>
                <a:spcPts val="0"/>
              </a:spcAft>
              <a:buClr>
                <a:schemeClr val="dk1"/>
              </a:buClr>
              <a:buSzPts val="2400"/>
              <a:buNone/>
              <a:defRPr sz="2400"/>
            </a:lvl6pPr>
            <a:lvl7pPr marL="3200400" lvl="6" indent="-228600" algn="l">
              <a:spcBef>
                <a:spcPts val="180"/>
              </a:spcBef>
              <a:spcAft>
                <a:spcPts val="0"/>
              </a:spcAft>
              <a:buClr>
                <a:schemeClr val="dk1"/>
              </a:buClr>
              <a:buSzPts val="2400"/>
              <a:buNone/>
              <a:defRPr sz="2400"/>
            </a:lvl7pPr>
            <a:lvl8pPr marL="3657600" lvl="7" indent="-228600" algn="l">
              <a:spcBef>
                <a:spcPts val="180"/>
              </a:spcBef>
              <a:spcAft>
                <a:spcPts val="0"/>
              </a:spcAft>
              <a:buClr>
                <a:schemeClr val="dk1"/>
              </a:buClr>
              <a:buSzPts val="2400"/>
              <a:buNone/>
              <a:defRPr sz="2400"/>
            </a:lvl8pPr>
            <a:lvl9pPr marL="4114800" lvl="8" indent="-228600" algn="l">
              <a:spcBef>
                <a:spcPts val="180"/>
              </a:spcBef>
              <a:spcAft>
                <a:spcPts val="0"/>
              </a:spcAft>
              <a:buClr>
                <a:schemeClr val="dk1"/>
              </a:buClr>
              <a:buSzPts val="2400"/>
              <a:buNone/>
              <a:defRPr sz="2400"/>
            </a:lvl9pPr>
          </a:lstStyle>
          <a:p>
            <a:endParaRPr/>
          </a:p>
        </p:txBody>
      </p:sp>
      <p:sp>
        <p:nvSpPr>
          <p:cNvPr id="148" name="Google Shape;148;p10"/>
          <p:cNvSpPr txBox="1">
            <a:spLocks noGrp="1"/>
          </p:cNvSpPr>
          <p:nvPr>
            <p:ph type="sldNum" idx="12"/>
          </p:nvPr>
        </p:nvSpPr>
        <p:spPr>
          <a:xfrm>
            <a:off x="17113568" y="9499702"/>
            <a:ext cx="1097400" cy="787500"/>
          </a:xfrm>
          <a:prstGeom prst="rect">
            <a:avLst/>
          </a:prstGeom>
        </p:spPr>
        <p:txBody>
          <a:bodyPr spcFirstLastPara="1" wrap="square" lIns="167625" tIns="167625" rIns="167625" bIns="1676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661300" y="1762550"/>
            <a:ext cx="16046700" cy="1143000"/>
          </a:xfrm>
          <a:prstGeom prst="rect">
            <a:avLst/>
          </a:prstGeom>
          <a:noFill/>
          <a:ln>
            <a:noFill/>
          </a:ln>
        </p:spPr>
        <p:txBody>
          <a:bodyPr spcFirstLastPara="1" wrap="square" lIns="91425" tIns="45700" rIns="91425" bIns="45700" anchor="ctr" anchorCtr="0">
            <a:normAutofit/>
          </a:bodyPr>
          <a:lstStyle>
            <a:lvl1pPr marR="0" lvl="0" rtl="0">
              <a:spcBef>
                <a:spcPts val="0"/>
              </a:spcBef>
              <a:spcAft>
                <a:spcPts val="0"/>
              </a:spcAft>
              <a:buClr>
                <a:schemeClr val="lt1"/>
              </a:buClr>
              <a:buSzPts val="8000"/>
              <a:buFont typeface="Montserrat"/>
              <a:buNone/>
              <a:defRPr sz="8000" i="0" u="none" strike="noStrike" cap="none">
                <a:solidFill>
                  <a:schemeClr val="lt1"/>
                </a:solidFill>
                <a:latin typeface="Montserrat"/>
                <a:ea typeface="Montserrat"/>
                <a:cs typeface="Montserrat"/>
                <a:sym typeface="Montserrat"/>
              </a:defRPr>
            </a:lvl1pPr>
            <a:lvl2pPr lvl="1">
              <a:spcBef>
                <a:spcPts val="0"/>
              </a:spcBef>
              <a:spcAft>
                <a:spcPts val="0"/>
              </a:spcAft>
              <a:buSzPts val="1400"/>
              <a:buFont typeface="Montserrat"/>
              <a:buNone/>
              <a:defRPr sz="1800">
                <a:latin typeface="Montserrat"/>
                <a:ea typeface="Montserrat"/>
                <a:cs typeface="Montserrat"/>
                <a:sym typeface="Montserrat"/>
              </a:defRPr>
            </a:lvl2pPr>
            <a:lvl3pPr lvl="2">
              <a:spcBef>
                <a:spcPts val="0"/>
              </a:spcBef>
              <a:spcAft>
                <a:spcPts val="0"/>
              </a:spcAft>
              <a:buSzPts val="1400"/>
              <a:buFont typeface="Montserrat"/>
              <a:buNone/>
              <a:defRPr sz="1800">
                <a:latin typeface="Montserrat"/>
                <a:ea typeface="Montserrat"/>
                <a:cs typeface="Montserrat"/>
                <a:sym typeface="Montserrat"/>
              </a:defRPr>
            </a:lvl3pPr>
            <a:lvl4pPr lvl="3">
              <a:spcBef>
                <a:spcPts val="0"/>
              </a:spcBef>
              <a:spcAft>
                <a:spcPts val="0"/>
              </a:spcAft>
              <a:buSzPts val="1400"/>
              <a:buFont typeface="Montserrat"/>
              <a:buNone/>
              <a:defRPr sz="1800">
                <a:latin typeface="Montserrat"/>
                <a:ea typeface="Montserrat"/>
                <a:cs typeface="Montserrat"/>
                <a:sym typeface="Montserrat"/>
              </a:defRPr>
            </a:lvl4pPr>
            <a:lvl5pPr lvl="4">
              <a:spcBef>
                <a:spcPts val="0"/>
              </a:spcBef>
              <a:spcAft>
                <a:spcPts val="0"/>
              </a:spcAft>
              <a:buSzPts val="1400"/>
              <a:buFont typeface="Montserrat"/>
              <a:buNone/>
              <a:defRPr sz="1800">
                <a:latin typeface="Montserrat"/>
                <a:ea typeface="Montserrat"/>
                <a:cs typeface="Montserrat"/>
                <a:sym typeface="Montserrat"/>
              </a:defRPr>
            </a:lvl5pPr>
            <a:lvl6pPr lvl="5">
              <a:spcBef>
                <a:spcPts val="0"/>
              </a:spcBef>
              <a:spcAft>
                <a:spcPts val="0"/>
              </a:spcAft>
              <a:buSzPts val="1400"/>
              <a:buFont typeface="Montserrat"/>
              <a:buNone/>
              <a:defRPr sz="1800">
                <a:latin typeface="Montserrat"/>
                <a:ea typeface="Montserrat"/>
                <a:cs typeface="Montserrat"/>
                <a:sym typeface="Montserrat"/>
              </a:defRPr>
            </a:lvl6pPr>
            <a:lvl7pPr lvl="6">
              <a:spcBef>
                <a:spcPts val="0"/>
              </a:spcBef>
              <a:spcAft>
                <a:spcPts val="0"/>
              </a:spcAft>
              <a:buSzPts val="1400"/>
              <a:buFont typeface="Montserrat"/>
              <a:buNone/>
              <a:defRPr sz="1800">
                <a:latin typeface="Montserrat"/>
                <a:ea typeface="Montserrat"/>
                <a:cs typeface="Montserrat"/>
                <a:sym typeface="Montserrat"/>
              </a:defRPr>
            </a:lvl7pPr>
            <a:lvl8pPr lvl="7">
              <a:spcBef>
                <a:spcPts val="0"/>
              </a:spcBef>
              <a:spcAft>
                <a:spcPts val="0"/>
              </a:spcAft>
              <a:buSzPts val="1400"/>
              <a:buFont typeface="Montserrat"/>
              <a:buNone/>
              <a:defRPr sz="1800">
                <a:latin typeface="Montserrat"/>
                <a:ea typeface="Montserrat"/>
                <a:cs typeface="Montserrat"/>
                <a:sym typeface="Montserrat"/>
              </a:defRPr>
            </a:lvl8pPr>
            <a:lvl9pPr lvl="8">
              <a:spcBef>
                <a:spcPts val="0"/>
              </a:spcBef>
              <a:spcAft>
                <a:spcPts val="0"/>
              </a:spcAft>
              <a:buSzPts val="1400"/>
              <a:buFont typeface="Montserrat"/>
              <a:buNone/>
              <a:defRPr sz="1800">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5600700" y="4936500"/>
            <a:ext cx="8229600" cy="4526100"/>
          </a:xfrm>
          <a:prstGeom prst="rect">
            <a:avLst/>
          </a:prstGeom>
          <a:noFill/>
          <a:ln>
            <a:noFill/>
          </a:ln>
        </p:spPr>
        <p:txBody>
          <a:bodyPr spcFirstLastPara="1" wrap="square" lIns="91425" tIns="45700" rIns="91425" bIns="45700" anchor="t" anchorCtr="0">
            <a:normAutofit/>
          </a:bodyPr>
          <a:lstStyle>
            <a:lvl1pPr marL="457200" marR="0" lvl="0" indent="-374650" algn="l" rtl="0">
              <a:spcBef>
                <a:spcPts val="640"/>
              </a:spcBef>
              <a:spcAft>
                <a:spcPts val="0"/>
              </a:spcAft>
              <a:buClr>
                <a:schemeClr val="lt1"/>
              </a:buClr>
              <a:buSzPts val="2300"/>
              <a:buFont typeface="Montserrat"/>
              <a:buChar char="•"/>
              <a:defRPr sz="2300" i="0" u="none" strike="noStrike" cap="none">
                <a:solidFill>
                  <a:schemeClr val="lt1"/>
                </a:solidFill>
                <a:latin typeface="Montserrat"/>
                <a:ea typeface="Montserrat"/>
                <a:cs typeface="Montserrat"/>
                <a:sym typeface="Montserrat"/>
              </a:defRPr>
            </a:lvl1pPr>
            <a:lvl2pPr marL="914400" marR="0" lvl="1" indent="-374650" algn="l" rtl="0">
              <a:spcBef>
                <a:spcPts val="560"/>
              </a:spcBef>
              <a:spcAft>
                <a:spcPts val="0"/>
              </a:spcAft>
              <a:buClr>
                <a:schemeClr val="lt1"/>
              </a:buClr>
              <a:buSzPts val="2300"/>
              <a:buFont typeface="Montserrat"/>
              <a:buChar char="–"/>
              <a:defRPr sz="2300" i="0" u="none" strike="noStrike" cap="none">
                <a:solidFill>
                  <a:schemeClr val="lt1"/>
                </a:solidFill>
                <a:latin typeface="Montserrat"/>
                <a:ea typeface="Montserrat"/>
                <a:cs typeface="Montserrat"/>
                <a:sym typeface="Montserrat"/>
              </a:defRPr>
            </a:lvl2pPr>
            <a:lvl3pPr marL="1371600" marR="0" lvl="2" indent="-374650" algn="l" rtl="0">
              <a:spcBef>
                <a:spcPts val="480"/>
              </a:spcBef>
              <a:spcAft>
                <a:spcPts val="0"/>
              </a:spcAft>
              <a:buClr>
                <a:schemeClr val="lt1"/>
              </a:buClr>
              <a:buSzPts val="2300"/>
              <a:buFont typeface="Montserrat"/>
              <a:buChar char="•"/>
              <a:defRPr sz="2300" i="0" u="none" strike="noStrike" cap="none">
                <a:solidFill>
                  <a:schemeClr val="lt1"/>
                </a:solidFill>
                <a:latin typeface="Montserrat"/>
                <a:ea typeface="Montserrat"/>
                <a:cs typeface="Montserrat"/>
                <a:sym typeface="Montserrat"/>
              </a:defRPr>
            </a:lvl3pPr>
            <a:lvl4pPr marL="1828800" marR="0" lvl="3" indent="-374650" algn="l" rtl="0">
              <a:spcBef>
                <a:spcPts val="400"/>
              </a:spcBef>
              <a:spcAft>
                <a:spcPts val="0"/>
              </a:spcAft>
              <a:buClr>
                <a:schemeClr val="lt1"/>
              </a:buClr>
              <a:buSzPts val="2300"/>
              <a:buFont typeface="Montserrat"/>
              <a:buChar char="–"/>
              <a:defRPr sz="2300" i="0" u="none" strike="noStrike" cap="none">
                <a:solidFill>
                  <a:schemeClr val="lt1"/>
                </a:solidFill>
                <a:latin typeface="Montserrat"/>
                <a:ea typeface="Montserrat"/>
                <a:cs typeface="Montserrat"/>
                <a:sym typeface="Montserrat"/>
              </a:defRPr>
            </a:lvl4pPr>
            <a:lvl5pPr marL="2286000" marR="0" lvl="4" indent="-374650" algn="l" rtl="0">
              <a:spcBef>
                <a:spcPts val="400"/>
              </a:spcBef>
              <a:spcAft>
                <a:spcPts val="0"/>
              </a:spcAft>
              <a:buClr>
                <a:schemeClr val="lt1"/>
              </a:buClr>
              <a:buSzPts val="2300"/>
              <a:buFont typeface="Montserrat"/>
              <a:buChar char="»"/>
              <a:defRPr sz="2300" i="0" u="none" strike="noStrike" cap="none">
                <a:solidFill>
                  <a:schemeClr val="lt1"/>
                </a:solidFill>
                <a:latin typeface="Montserrat"/>
                <a:ea typeface="Montserrat"/>
                <a:cs typeface="Montserrat"/>
                <a:sym typeface="Montserrat"/>
              </a:defRPr>
            </a:lvl5pPr>
            <a:lvl6pPr marL="2743200" marR="0" lvl="5" indent="-374650" algn="l" rtl="0">
              <a:spcBef>
                <a:spcPts val="400"/>
              </a:spcBef>
              <a:spcAft>
                <a:spcPts val="0"/>
              </a:spcAft>
              <a:buClr>
                <a:schemeClr val="lt1"/>
              </a:buClr>
              <a:buSzPts val="2300"/>
              <a:buFont typeface="Montserrat"/>
              <a:buChar char="•"/>
              <a:defRPr sz="2300" i="0" u="none" strike="noStrike" cap="none">
                <a:solidFill>
                  <a:schemeClr val="lt1"/>
                </a:solidFill>
                <a:latin typeface="Montserrat"/>
                <a:ea typeface="Montserrat"/>
                <a:cs typeface="Montserrat"/>
                <a:sym typeface="Montserrat"/>
              </a:defRPr>
            </a:lvl6pPr>
            <a:lvl7pPr marL="3200400" marR="0" lvl="6" indent="-374650" algn="l" rtl="0">
              <a:spcBef>
                <a:spcPts val="400"/>
              </a:spcBef>
              <a:spcAft>
                <a:spcPts val="0"/>
              </a:spcAft>
              <a:buClr>
                <a:schemeClr val="lt1"/>
              </a:buClr>
              <a:buSzPts val="2300"/>
              <a:buFont typeface="Montserrat"/>
              <a:buChar char="•"/>
              <a:defRPr sz="2300" i="0" u="none" strike="noStrike" cap="none">
                <a:solidFill>
                  <a:schemeClr val="lt1"/>
                </a:solidFill>
                <a:latin typeface="Montserrat"/>
                <a:ea typeface="Montserrat"/>
                <a:cs typeface="Montserrat"/>
                <a:sym typeface="Montserrat"/>
              </a:defRPr>
            </a:lvl7pPr>
            <a:lvl8pPr marL="3657600" marR="0" lvl="7" indent="-374650" algn="l" rtl="0">
              <a:spcBef>
                <a:spcPts val="400"/>
              </a:spcBef>
              <a:spcAft>
                <a:spcPts val="0"/>
              </a:spcAft>
              <a:buClr>
                <a:schemeClr val="lt1"/>
              </a:buClr>
              <a:buSzPts val="2300"/>
              <a:buFont typeface="Montserrat"/>
              <a:buChar char="•"/>
              <a:defRPr sz="2300" i="0" u="none" strike="noStrike" cap="none">
                <a:solidFill>
                  <a:schemeClr val="lt1"/>
                </a:solidFill>
                <a:latin typeface="Montserrat"/>
                <a:ea typeface="Montserrat"/>
                <a:cs typeface="Montserrat"/>
                <a:sym typeface="Montserrat"/>
              </a:defRPr>
            </a:lvl8pPr>
            <a:lvl9pPr marL="4114800" marR="0" lvl="8" indent="-374650" algn="l" rtl="0">
              <a:spcBef>
                <a:spcPts val="400"/>
              </a:spcBef>
              <a:spcAft>
                <a:spcPts val="0"/>
              </a:spcAft>
              <a:buClr>
                <a:schemeClr val="lt1"/>
              </a:buClr>
              <a:buSzPts val="2300"/>
              <a:buFont typeface="Montserrat"/>
              <a:buChar char="•"/>
              <a:defRPr sz="2300" i="0" u="none" strike="noStrike" cap="none">
                <a:solidFill>
                  <a:schemeClr val="lt1"/>
                </a:solidFill>
                <a:latin typeface="Montserrat"/>
                <a:ea typeface="Montserrat"/>
                <a:cs typeface="Montserrat"/>
                <a:sym typeface="Montserrat"/>
              </a:defRPr>
            </a:lvl9pPr>
          </a:lstStyle>
          <a:p>
            <a:endParaRPr/>
          </a:p>
        </p:txBody>
      </p:sp>
      <p:sp>
        <p:nvSpPr>
          <p:cNvPr id="8" name="Google Shape;8;p1"/>
          <p:cNvSpPr txBox="1">
            <a:spLocks noGrp="1"/>
          </p:cNvSpPr>
          <p:nvPr>
            <p:ph type="sldNum" idx="12"/>
          </p:nvPr>
        </p:nvSpPr>
        <p:spPr>
          <a:xfrm>
            <a:off x="17113568" y="9499702"/>
            <a:ext cx="1097400" cy="787500"/>
          </a:xfrm>
          <a:prstGeom prst="rect">
            <a:avLst/>
          </a:prstGeom>
          <a:noFill/>
          <a:ln>
            <a:noFill/>
          </a:ln>
        </p:spPr>
        <p:txBody>
          <a:bodyPr spcFirstLastPara="1" wrap="square" lIns="167625" tIns="167625" rIns="167625" bIns="167625" anchor="t" anchorCtr="0">
            <a:noAutofit/>
          </a:bodyPr>
          <a:lstStyle>
            <a:lvl1pPr lvl="0" algn="r">
              <a:buNone/>
              <a:defRPr sz="2400">
                <a:solidFill>
                  <a:schemeClr val="lt1"/>
                </a:solidFill>
                <a:latin typeface="Montserrat"/>
                <a:ea typeface="Montserrat"/>
                <a:cs typeface="Montserrat"/>
                <a:sym typeface="Montserrat"/>
              </a:defRPr>
            </a:lvl1pPr>
            <a:lvl2pPr lvl="1" algn="r">
              <a:buNone/>
              <a:defRPr sz="2400">
                <a:solidFill>
                  <a:schemeClr val="lt1"/>
                </a:solidFill>
                <a:latin typeface="Montserrat"/>
                <a:ea typeface="Montserrat"/>
                <a:cs typeface="Montserrat"/>
                <a:sym typeface="Montserrat"/>
              </a:defRPr>
            </a:lvl2pPr>
            <a:lvl3pPr lvl="2" algn="r">
              <a:buNone/>
              <a:defRPr sz="2400">
                <a:solidFill>
                  <a:schemeClr val="lt1"/>
                </a:solidFill>
                <a:latin typeface="Montserrat"/>
                <a:ea typeface="Montserrat"/>
                <a:cs typeface="Montserrat"/>
                <a:sym typeface="Montserrat"/>
              </a:defRPr>
            </a:lvl3pPr>
            <a:lvl4pPr lvl="3" algn="r">
              <a:buNone/>
              <a:defRPr sz="2400">
                <a:solidFill>
                  <a:schemeClr val="lt1"/>
                </a:solidFill>
                <a:latin typeface="Montserrat"/>
                <a:ea typeface="Montserrat"/>
                <a:cs typeface="Montserrat"/>
                <a:sym typeface="Montserrat"/>
              </a:defRPr>
            </a:lvl4pPr>
            <a:lvl5pPr lvl="4" algn="r">
              <a:buNone/>
              <a:defRPr sz="2400">
                <a:solidFill>
                  <a:schemeClr val="lt1"/>
                </a:solidFill>
                <a:latin typeface="Montserrat"/>
                <a:ea typeface="Montserrat"/>
                <a:cs typeface="Montserrat"/>
                <a:sym typeface="Montserrat"/>
              </a:defRPr>
            </a:lvl5pPr>
            <a:lvl6pPr lvl="5" algn="r">
              <a:buNone/>
              <a:defRPr sz="2400">
                <a:solidFill>
                  <a:schemeClr val="lt1"/>
                </a:solidFill>
                <a:latin typeface="Montserrat"/>
                <a:ea typeface="Montserrat"/>
                <a:cs typeface="Montserrat"/>
                <a:sym typeface="Montserrat"/>
              </a:defRPr>
            </a:lvl6pPr>
            <a:lvl7pPr lvl="6" algn="r">
              <a:buNone/>
              <a:defRPr sz="2400">
                <a:solidFill>
                  <a:schemeClr val="lt1"/>
                </a:solidFill>
                <a:latin typeface="Montserrat"/>
                <a:ea typeface="Montserrat"/>
                <a:cs typeface="Montserrat"/>
                <a:sym typeface="Montserrat"/>
              </a:defRPr>
            </a:lvl7pPr>
            <a:lvl8pPr lvl="7" algn="r">
              <a:buNone/>
              <a:defRPr sz="2400">
                <a:solidFill>
                  <a:schemeClr val="lt1"/>
                </a:solidFill>
                <a:latin typeface="Montserrat"/>
                <a:ea typeface="Montserrat"/>
                <a:cs typeface="Montserrat"/>
                <a:sym typeface="Montserrat"/>
              </a:defRPr>
            </a:lvl8pPr>
            <a:lvl9pPr lvl="8" algn="r">
              <a:buNone/>
              <a:defRPr sz="2400">
                <a:solidFill>
                  <a:schemeClr val="lt1"/>
                </a:solidFill>
                <a:latin typeface="Montserrat"/>
                <a:ea typeface="Montserrat"/>
                <a:cs typeface="Montserrat"/>
                <a:sym typeface="Montserrat"/>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19.png"/><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6.xml"/><Relationship Id="rId1" Type="http://schemas.openxmlformats.org/officeDocument/2006/relationships/slideLayout" Target="../slideLayouts/slideLayout1.xml"/><Relationship Id="rId5" Type="http://schemas.openxmlformats.org/officeDocument/2006/relationships/image" Target="../media/image28.png"/><Relationship Id="rId4" Type="http://schemas.openxmlformats.org/officeDocument/2006/relationships/image" Target="../media/image27.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4.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12.png"/></Relationships>
</file>

<file path=ppt/slides/_rels/slide3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5.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grpSp>
        <p:nvGrpSpPr>
          <p:cNvPr id="153" name="Google Shape;153;p11"/>
          <p:cNvGrpSpPr/>
          <p:nvPr/>
        </p:nvGrpSpPr>
        <p:grpSpPr>
          <a:xfrm>
            <a:off x="0" y="-180825"/>
            <a:ext cx="10593612" cy="10468053"/>
            <a:chOff x="0" y="-47625"/>
            <a:chExt cx="4816592" cy="2757000"/>
          </a:xfrm>
        </p:grpSpPr>
        <p:sp>
          <p:nvSpPr>
            <p:cNvPr id="154" name="Google Shape;154;p11"/>
            <p:cNvSpPr/>
            <p:nvPr/>
          </p:nvSpPr>
          <p:spPr>
            <a:xfrm>
              <a:off x="0" y="0"/>
              <a:ext cx="4816592" cy="2709333"/>
            </a:xfrm>
            <a:custGeom>
              <a:avLst/>
              <a:gdLst/>
              <a:ahLst/>
              <a:cxnLst/>
              <a:rect l="l" t="t" r="r" b="b"/>
              <a:pathLst>
                <a:path w="4816592" h="2709333" extrusionOk="0">
                  <a:moveTo>
                    <a:pt x="0" y="0"/>
                  </a:moveTo>
                  <a:lnTo>
                    <a:pt x="4816592" y="0"/>
                  </a:lnTo>
                  <a:lnTo>
                    <a:pt x="4816592" y="2709333"/>
                  </a:lnTo>
                  <a:lnTo>
                    <a:pt x="0" y="2709333"/>
                  </a:lnTo>
                  <a:close/>
                </a:path>
              </a:pathLst>
            </a:custGeom>
            <a:solidFill>
              <a:srgbClr val="000000">
                <a:alpha val="60000"/>
              </a:srgbClr>
            </a:solidFill>
            <a:ln>
              <a:noFill/>
            </a:ln>
          </p:spPr>
          <p:txBody>
            <a:bodyPr/>
            <a:lstStyle/>
            <a:p>
              <a:endParaRPr lang="en-US"/>
            </a:p>
          </p:txBody>
        </p:sp>
        <p:sp>
          <p:nvSpPr>
            <p:cNvPr id="155" name="Google Shape;155;p11"/>
            <p:cNvSpPr txBox="1"/>
            <p:nvPr/>
          </p:nvSpPr>
          <p:spPr>
            <a:xfrm>
              <a:off x="0" y="-47625"/>
              <a:ext cx="4816500" cy="2757000"/>
            </a:xfrm>
            <a:prstGeom prst="rect">
              <a:avLst/>
            </a:prstGeom>
            <a:noFill/>
            <a:ln>
              <a:noFill/>
            </a:ln>
          </p:spPr>
          <p:txBody>
            <a:bodyPr spcFirstLastPara="1" wrap="square" lIns="50800" tIns="50800" rIns="50800" bIns="50800" anchor="ctr" anchorCtr="0">
              <a:noAutofit/>
            </a:bodyPr>
            <a:lstStyle/>
            <a:p>
              <a:pPr marL="0" marR="0" lvl="0" indent="0" algn="ctr" rtl="0">
                <a:lnSpc>
                  <a:spcPct val="155555"/>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56" name="Google Shape;156;p11"/>
          <p:cNvSpPr txBox="1"/>
          <p:nvPr/>
        </p:nvSpPr>
        <p:spPr>
          <a:xfrm>
            <a:off x="760800" y="3063182"/>
            <a:ext cx="9072000" cy="22011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6500" b="1">
                <a:solidFill>
                  <a:srgbClr val="FFFFFF"/>
                </a:solidFill>
                <a:latin typeface="Montserrat"/>
                <a:ea typeface="Montserrat"/>
                <a:cs typeface="Montserrat"/>
                <a:sym typeface="Montserrat"/>
              </a:rPr>
              <a:t>AIRLINE FLIGHT STATUS PREDICTION</a:t>
            </a:r>
            <a:endParaRPr sz="6500"/>
          </a:p>
        </p:txBody>
      </p:sp>
      <p:cxnSp>
        <p:nvCxnSpPr>
          <p:cNvPr id="157" name="Google Shape;157;p11"/>
          <p:cNvCxnSpPr/>
          <p:nvPr/>
        </p:nvCxnSpPr>
        <p:spPr>
          <a:xfrm rot="10800000" flipH="1">
            <a:off x="760800" y="5625575"/>
            <a:ext cx="8251200" cy="19500"/>
          </a:xfrm>
          <a:prstGeom prst="straightConnector1">
            <a:avLst/>
          </a:prstGeom>
          <a:noFill/>
          <a:ln w="28575" cap="flat" cmpd="sng">
            <a:solidFill>
              <a:srgbClr val="FFFFFF"/>
            </a:solidFill>
            <a:prstDash val="solid"/>
            <a:round/>
            <a:headEnd type="none" w="sm" len="sm"/>
            <a:tailEnd type="none" w="sm" len="sm"/>
          </a:ln>
        </p:spPr>
      </p:cxnSp>
      <p:sp>
        <p:nvSpPr>
          <p:cNvPr id="158" name="Google Shape;158;p11"/>
          <p:cNvSpPr txBox="1"/>
          <p:nvPr/>
        </p:nvSpPr>
        <p:spPr>
          <a:xfrm>
            <a:off x="760800" y="5958650"/>
            <a:ext cx="8687100" cy="590700"/>
          </a:xfrm>
          <a:prstGeom prst="rect">
            <a:avLst/>
          </a:prstGeom>
          <a:noFill/>
          <a:ln>
            <a:noFill/>
          </a:ln>
        </p:spPr>
        <p:txBody>
          <a:bodyPr spcFirstLastPara="1" wrap="square" lIns="0" tIns="0" rIns="0" bIns="0" anchor="t" anchorCtr="0">
            <a:spAutoFit/>
          </a:bodyPr>
          <a:lstStyle/>
          <a:p>
            <a:pPr marL="0" marR="0" lvl="0" indent="0" algn="l" rtl="0">
              <a:lnSpc>
                <a:spcPct val="140025"/>
              </a:lnSpc>
              <a:spcBef>
                <a:spcPts val="0"/>
              </a:spcBef>
              <a:spcAft>
                <a:spcPts val="0"/>
              </a:spcAft>
              <a:buNone/>
            </a:pPr>
            <a:r>
              <a:rPr lang="en-US" sz="1599">
                <a:solidFill>
                  <a:srgbClr val="FFFFFF"/>
                </a:solidFill>
                <a:latin typeface="Montserrat"/>
                <a:ea typeface="Montserrat"/>
                <a:cs typeface="Montserrat"/>
                <a:sym typeface="Montserrat"/>
              </a:rPr>
              <a:t>Group Member: Ashley Sun, Daisy Dai, Katarina Wang. Yichen Yang, Yijia Song</a:t>
            </a:r>
            <a:endParaRPr sz="1599">
              <a:solidFill>
                <a:srgbClr val="FFFFFF"/>
              </a:solidFill>
              <a:latin typeface="Montserrat"/>
              <a:ea typeface="Montserrat"/>
              <a:cs typeface="Montserrat"/>
              <a:sym typeface="Montserrat"/>
            </a:endParaRPr>
          </a:p>
          <a:p>
            <a:pPr marL="0" marR="0" lvl="0" indent="0" algn="l" rtl="0">
              <a:lnSpc>
                <a:spcPct val="140025"/>
              </a:lnSpc>
              <a:spcBef>
                <a:spcPts val="0"/>
              </a:spcBef>
              <a:spcAft>
                <a:spcPts val="0"/>
              </a:spcAft>
              <a:buNone/>
            </a:pPr>
            <a:endParaRPr sz="1599">
              <a:solidFill>
                <a:srgbClr val="FFFFFF"/>
              </a:solidFill>
              <a:latin typeface="Montserrat"/>
              <a:ea typeface="Montserrat"/>
              <a:cs typeface="Montserrat"/>
              <a:sym typeface="Montserrat"/>
            </a:endParaRPr>
          </a:p>
        </p:txBody>
      </p:sp>
      <p:pic>
        <p:nvPicPr>
          <p:cNvPr id="159" name="Google Shape;159;p11"/>
          <p:cNvPicPr preferRelativeResize="0"/>
          <p:nvPr/>
        </p:nvPicPr>
        <p:blipFill>
          <a:blip r:embed="rId3">
            <a:alphaModFix/>
          </a:blip>
          <a:stretch>
            <a:fillRect/>
          </a:stretch>
        </p:blipFill>
        <p:spPr>
          <a:xfrm>
            <a:off x="-266038" y="-1935775"/>
            <a:ext cx="24494049" cy="13777885"/>
          </a:xfrm>
          <a:prstGeom prst="rect">
            <a:avLst/>
          </a:prstGeom>
          <a:noFill/>
          <a:ln>
            <a:noFill/>
          </a:ln>
        </p:spPr>
      </p:pic>
      <p:pic>
        <p:nvPicPr>
          <p:cNvPr id="160" name="Google Shape;160;p11"/>
          <p:cNvPicPr preferRelativeResize="0"/>
          <p:nvPr/>
        </p:nvPicPr>
        <p:blipFill>
          <a:blip r:embed="rId4">
            <a:alphaModFix/>
          </a:blip>
          <a:stretch>
            <a:fillRect/>
          </a:stretch>
        </p:blipFill>
        <p:spPr>
          <a:xfrm>
            <a:off x="4977846" y="7916437"/>
            <a:ext cx="10144325" cy="5812350"/>
          </a:xfrm>
          <a:prstGeom prst="rect">
            <a:avLst/>
          </a:prstGeom>
          <a:noFill/>
          <a:ln>
            <a:noFill/>
          </a:ln>
        </p:spPr>
      </p:pic>
      <p:pic>
        <p:nvPicPr>
          <p:cNvPr id="161" name="Google Shape;161;p11"/>
          <p:cNvPicPr preferRelativeResize="0"/>
          <p:nvPr/>
        </p:nvPicPr>
        <p:blipFill>
          <a:blip r:embed="rId4">
            <a:alphaModFix/>
          </a:blip>
          <a:stretch>
            <a:fillRect/>
          </a:stretch>
        </p:blipFill>
        <p:spPr>
          <a:xfrm>
            <a:off x="14255629" y="887425"/>
            <a:ext cx="7267746" cy="4164176"/>
          </a:xfrm>
          <a:prstGeom prst="rect">
            <a:avLst/>
          </a:prstGeom>
          <a:noFill/>
          <a:ln>
            <a:noFill/>
          </a:ln>
        </p:spPr>
      </p:pic>
      <p:sp>
        <p:nvSpPr>
          <p:cNvPr id="162" name="Google Shape;162;p11"/>
          <p:cNvSpPr txBox="1">
            <a:spLocks noGrp="1"/>
          </p:cNvSpPr>
          <p:nvPr>
            <p:ph type="sldNum" idx="12"/>
          </p:nvPr>
        </p:nvSpPr>
        <p:spPr>
          <a:xfrm>
            <a:off x="17113568" y="9499702"/>
            <a:ext cx="1097400" cy="787500"/>
          </a:xfrm>
          <a:prstGeom prst="rect">
            <a:avLst/>
          </a:prstGeom>
        </p:spPr>
        <p:txBody>
          <a:bodyPr spcFirstLastPara="1" wrap="square" lIns="167625" tIns="167625" rIns="167625" bIns="167625" anchor="t"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36C9B"/>
        </a:solidFill>
        <a:effectLst/>
      </p:bgPr>
    </p:bg>
    <p:spTree>
      <p:nvGrpSpPr>
        <p:cNvPr id="1" name="Shape 358"/>
        <p:cNvGrpSpPr/>
        <p:nvPr/>
      </p:nvGrpSpPr>
      <p:grpSpPr>
        <a:xfrm>
          <a:off x="0" y="0"/>
          <a:ext cx="0" cy="0"/>
          <a:chOff x="0" y="0"/>
          <a:chExt cx="0" cy="0"/>
        </a:xfrm>
      </p:grpSpPr>
      <p:grpSp>
        <p:nvGrpSpPr>
          <p:cNvPr id="359" name="Google Shape;359;p20"/>
          <p:cNvGrpSpPr/>
          <p:nvPr/>
        </p:nvGrpSpPr>
        <p:grpSpPr>
          <a:xfrm>
            <a:off x="0" y="1435737"/>
            <a:ext cx="18288118" cy="8851713"/>
            <a:chOff x="0" y="0"/>
            <a:chExt cx="4816592" cy="2331300"/>
          </a:xfrm>
        </p:grpSpPr>
        <p:sp>
          <p:nvSpPr>
            <p:cNvPr id="360" name="Google Shape;360;p20"/>
            <p:cNvSpPr/>
            <p:nvPr/>
          </p:nvSpPr>
          <p:spPr>
            <a:xfrm>
              <a:off x="0" y="0"/>
              <a:ext cx="4816592" cy="2331197"/>
            </a:xfrm>
            <a:custGeom>
              <a:avLst/>
              <a:gdLst/>
              <a:ahLst/>
              <a:cxnLst/>
              <a:rect l="l" t="t" r="r" b="b"/>
              <a:pathLst>
                <a:path w="4816592" h="2331197" extrusionOk="0">
                  <a:moveTo>
                    <a:pt x="0" y="0"/>
                  </a:moveTo>
                  <a:lnTo>
                    <a:pt x="4816592" y="0"/>
                  </a:lnTo>
                  <a:lnTo>
                    <a:pt x="4816592" y="2331197"/>
                  </a:lnTo>
                  <a:lnTo>
                    <a:pt x="0" y="2331197"/>
                  </a:lnTo>
                  <a:close/>
                </a:path>
              </a:pathLst>
            </a:custGeom>
            <a:solidFill>
              <a:srgbClr val="072B3E"/>
            </a:solidFill>
            <a:ln>
              <a:noFill/>
            </a:ln>
          </p:spPr>
          <p:txBody>
            <a:bodyPr/>
            <a:lstStyle/>
            <a:p>
              <a:endParaRPr lang="en-US"/>
            </a:p>
          </p:txBody>
        </p:sp>
        <p:sp>
          <p:nvSpPr>
            <p:cNvPr id="361" name="Google Shape;361;p20"/>
            <p:cNvSpPr txBox="1"/>
            <p:nvPr/>
          </p:nvSpPr>
          <p:spPr>
            <a:xfrm>
              <a:off x="0" y="0"/>
              <a:ext cx="4816500" cy="2331300"/>
            </a:xfrm>
            <a:prstGeom prst="rect">
              <a:avLst/>
            </a:prstGeom>
            <a:noFill/>
            <a:ln>
              <a:noFill/>
            </a:ln>
          </p:spPr>
          <p:txBody>
            <a:bodyPr spcFirstLastPara="1" wrap="square" lIns="50800" tIns="50800" rIns="50800" bIns="50800" anchor="ctr" anchorCtr="0">
              <a:noAutofit/>
            </a:bodyPr>
            <a:lstStyle/>
            <a:p>
              <a:pPr marL="0" marR="0" lvl="0" indent="0" algn="l" rtl="0">
                <a:lnSpc>
                  <a:spcPct val="20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cxnSp>
        <p:nvCxnSpPr>
          <p:cNvPr id="362" name="Google Shape;362;p20"/>
          <p:cNvCxnSpPr/>
          <p:nvPr/>
        </p:nvCxnSpPr>
        <p:spPr>
          <a:xfrm>
            <a:off x="0" y="1426212"/>
            <a:ext cx="18570600" cy="0"/>
          </a:xfrm>
          <a:prstGeom prst="straightConnector1">
            <a:avLst/>
          </a:prstGeom>
          <a:noFill/>
          <a:ln w="19050" cap="flat" cmpd="sng">
            <a:solidFill>
              <a:srgbClr val="FFFFFF"/>
            </a:solidFill>
            <a:prstDash val="solid"/>
            <a:round/>
            <a:headEnd type="none" w="sm" len="sm"/>
            <a:tailEnd type="none" w="sm" len="sm"/>
          </a:ln>
        </p:spPr>
      </p:cxnSp>
      <p:sp>
        <p:nvSpPr>
          <p:cNvPr id="363" name="Google Shape;363;p20"/>
          <p:cNvSpPr txBox="1"/>
          <p:nvPr/>
        </p:nvSpPr>
        <p:spPr>
          <a:xfrm>
            <a:off x="8856051" y="3335150"/>
            <a:ext cx="1073700" cy="1386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endParaRPr sz="900"/>
          </a:p>
        </p:txBody>
      </p:sp>
      <p:sp>
        <p:nvSpPr>
          <p:cNvPr id="364" name="Google Shape;364;p20"/>
          <p:cNvSpPr txBox="1"/>
          <p:nvPr/>
        </p:nvSpPr>
        <p:spPr>
          <a:xfrm>
            <a:off x="385475" y="362900"/>
            <a:ext cx="15073500" cy="6312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4100" b="1">
                <a:solidFill>
                  <a:srgbClr val="FFFFFF"/>
                </a:solidFill>
                <a:latin typeface="Montserrat"/>
                <a:ea typeface="Montserrat"/>
                <a:cs typeface="Montserrat"/>
                <a:sym typeface="Montserrat"/>
              </a:rPr>
              <a:t>Distribution of Delay Durations</a:t>
            </a:r>
            <a:endParaRPr sz="4100"/>
          </a:p>
        </p:txBody>
      </p:sp>
      <p:pic>
        <p:nvPicPr>
          <p:cNvPr id="365" name="Google Shape;365;p20"/>
          <p:cNvPicPr preferRelativeResize="0"/>
          <p:nvPr/>
        </p:nvPicPr>
        <p:blipFill>
          <a:blip r:embed="rId3">
            <a:alphaModFix/>
          </a:blip>
          <a:stretch>
            <a:fillRect/>
          </a:stretch>
        </p:blipFill>
        <p:spPr>
          <a:xfrm>
            <a:off x="571675" y="2607363"/>
            <a:ext cx="10280694" cy="6508449"/>
          </a:xfrm>
          <a:prstGeom prst="rect">
            <a:avLst/>
          </a:prstGeom>
          <a:noFill/>
          <a:ln>
            <a:noFill/>
          </a:ln>
        </p:spPr>
      </p:pic>
      <p:sp>
        <p:nvSpPr>
          <p:cNvPr id="366" name="Google Shape;366;p20"/>
          <p:cNvSpPr/>
          <p:nvPr/>
        </p:nvSpPr>
        <p:spPr>
          <a:xfrm>
            <a:off x="11601000" y="3976275"/>
            <a:ext cx="6019500" cy="2587500"/>
          </a:xfrm>
          <a:prstGeom prst="rect">
            <a:avLst/>
          </a:prstGeom>
          <a:noFill/>
          <a:ln w="28575" cap="flat" cmpd="sng">
            <a:solidFill>
              <a:schemeClr val="lt1"/>
            </a:solidFill>
            <a:prstDash val="lg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ontserrat"/>
              <a:ea typeface="Montserrat"/>
              <a:cs typeface="Montserrat"/>
              <a:sym typeface="Montserrat"/>
            </a:endParaRPr>
          </a:p>
        </p:txBody>
      </p:sp>
      <p:sp>
        <p:nvSpPr>
          <p:cNvPr id="367" name="Google Shape;367;p20"/>
          <p:cNvSpPr txBox="1"/>
          <p:nvPr/>
        </p:nvSpPr>
        <p:spPr>
          <a:xfrm>
            <a:off x="11853525" y="4720575"/>
            <a:ext cx="5333100" cy="1098900"/>
          </a:xfrm>
          <a:prstGeom prst="rect">
            <a:avLst/>
          </a:prstGeom>
          <a:noFill/>
          <a:ln>
            <a:noFill/>
          </a:ln>
        </p:spPr>
        <p:txBody>
          <a:bodyPr spcFirstLastPara="1" wrap="square" lIns="0" tIns="0" rIns="0" bIns="0" anchor="t" anchorCtr="0">
            <a:spAutoFit/>
          </a:bodyPr>
          <a:lstStyle/>
          <a:p>
            <a:pPr marL="457200" lvl="0" indent="-361950" algn="l" rtl="0">
              <a:lnSpc>
                <a:spcPct val="120000"/>
              </a:lnSpc>
              <a:spcBef>
                <a:spcPts val="0"/>
              </a:spcBef>
              <a:spcAft>
                <a:spcPts val="0"/>
              </a:spcAft>
              <a:buClr>
                <a:schemeClr val="lt1"/>
              </a:buClr>
              <a:buSzPts val="2100"/>
              <a:buFont typeface="Montserrat"/>
              <a:buChar char="●"/>
            </a:pPr>
            <a:r>
              <a:rPr lang="en-US" sz="2100">
                <a:solidFill>
                  <a:schemeClr val="lt1"/>
                </a:solidFill>
                <a:latin typeface="Montserrat"/>
                <a:ea typeface="Montserrat"/>
                <a:cs typeface="Montserrat"/>
                <a:sym typeface="Montserrat"/>
              </a:rPr>
              <a:t>Heavily skewed to the right</a:t>
            </a:r>
            <a:endParaRPr sz="2100">
              <a:solidFill>
                <a:schemeClr val="lt1"/>
              </a:solidFill>
              <a:latin typeface="Montserrat"/>
              <a:ea typeface="Montserrat"/>
              <a:cs typeface="Montserrat"/>
              <a:sym typeface="Montserrat"/>
            </a:endParaRPr>
          </a:p>
          <a:p>
            <a:pPr marL="457200" lvl="0" indent="0" algn="l" rtl="0">
              <a:lnSpc>
                <a:spcPct val="120000"/>
              </a:lnSpc>
              <a:spcBef>
                <a:spcPts val="0"/>
              </a:spcBef>
              <a:spcAft>
                <a:spcPts val="0"/>
              </a:spcAft>
              <a:buNone/>
            </a:pPr>
            <a:endParaRPr sz="2100">
              <a:solidFill>
                <a:schemeClr val="lt1"/>
              </a:solidFill>
              <a:latin typeface="Montserrat"/>
              <a:ea typeface="Montserrat"/>
              <a:cs typeface="Montserrat"/>
              <a:sym typeface="Montserrat"/>
            </a:endParaRPr>
          </a:p>
          <a:p>
            <a:pPr marL="457200" lvl="0" indent="-361950" algn="l" rtl="0">
              <a:lnSpc>
                <a:spcPct val="120000"/>
              </a:lnSpc>
              <a:spcBef>
                <a:spcPts val="0"/>
              </a:spcBef>
              <a:spcAft>
                <a:spcPts val="0"/>
              </a:spcAft>
              <a:buClr>
                <a:schemeClr val="lt1"/>
              </a:buClr>
              <a:buSzPts val="2100"/>
              <a:buFont typeface="Montserrat"/>
              <a:buChar char="●"/>
            </a:pPr>
            <a:r>
              <a:rPr lang="en-US" sz="2100">
                <a:solidFill>
                  <a:schemeClr val="lt1"/>
                </a:solidFill>
                <a:latin typeface="Montserrat"/>
                <a:ea typeface="Montserrat"/>
                <a:cs typeface="Montserrat"/>
                <a:sym typeface="Montserrat"/>
              </a:rPr>
              <a:t>majority of delays are within 1 hour</a:t>
            </a:r>
            <a:endParaRPr sz="2399">
              <a:solidFill>
                <a:schemeClr val="lt1"/>
              </a:solidFill>
              <a:latin typeface="Montserrat"/>
              <a:ea typeface="Montserrat"/>
              <a:cs typeface="Montserrat"/>
              <a:sym typeface="Montserrat"/>
            </a:endParaRPr>
          </a:p>
        </p:txBody>
      </p:sp>
      <p:cxnSp>
        <p:nvCxnSpPr>
          <p:cNvPr id="368" name="Google Shape;368;p20"/>
          <p:cNvCxnSpPr/>
          <p:nvPr/>
        </p:nvCxnSpPr>
        <p:spPr>
          <a:xfrm rot="10800000" flipH="1">
            <a:off x="12513877" y="933113"/>
            <a:ext cx="1029900" cy="300"/>
          </a:xfrm>
          <a:prstGeom prst="straightConnector1">
            <a:avLst/>
          </a:prstGeom>
          <a:noFill/>
          <a:ln w="28575" cap="flat" cmpd="sng">
            <a:solidFill>
              <a:srgbClr val="FFFFFF">
                <a:alpha val="69800"/>
              </a:srgbClr>
            </a:solidFill>
            <a:prstDash val="solid"/>
            <a:round/>
            <a:headEnd type="none" w="sm" len="sm"/>
            <a:tailEnd type="none" w="sm" len="sm"/>
          </a:ln>
        </p:spPr>
      </p:cxnSp>
      <p:sp>
        <p:nvSpPr>
          <p:cNvPr id="369" name="Google Shape;369;p20"/>
          <p:cNvSpPr txBox="1"/>
          <p:nvPr/>
        </p:nvSpPr>
        <p:spPr>
          <a:xfrm>
            <a:off x="10354200" y="593750"/>
            <a:ext cx="9000600" cy="231000"/>
          </a:xfrm>
          <a:prstGeom prst="rect">
            <a:avLst/>
          </a:prstGeom>
          <a:noFill/>
          <a:ln>
            <a:noFill/>
          </a:ln>
        </p:spPr>
        <p:txBody>
          <a:bodyPr spcFirstLastPara="1" wrap="square" lIns="0" tIns="0" rIns="0" bIns="0" anchor="t" anchorCtr="0">
            <a:spAutoFit/>
          </a:bodyPr>
          <a:lstStyle/>
          <a:p>
            <a:pPr marL="0" lvl="0" indent="0" algn="l" rtl="0">
              <a:lnSpc>
                <a:spcPct val="140000"/>
              </a:lnSpc>
              <a:spcBef>
                <a:spcPts val="0"/>
              </a:spcBef>
              <a:spcAft>
                <a:spcPts val="0"/>
              </a:spcAft>
              <a:buSzPts val="1100"/>
              <a:buNone/>
            </a:pPr>
            <a:r>
              <a:rPr lang="en-US" sz="1500">
                <a:solidFill>
                  <a:srgbClr val="FFFFFF"/>
                </a:solidFill>
                <a:latin typeface="Open Sans"/>
                <a:ea typeface="Open Sans"/>
                <a:cs typeface="Open Sans"/>
                <a:sym typeface="Open Sans"/>
              </a:rPr>
              <a:t>PROJECT OVERVIEW               EDA               MODELS BUILDUP            BUSINESS INSIGHTS</a:t>
            </a:r>
            <a:endParaRPr sz="1500">
              <a:solidFill>
                <a:srgbClr val="FFFFFF"/>
              </a:solidFill>
              <a:latin typeface="Open Sans"/>
              <a:ea typeface="Open Sans"/>
              <a:cs typeface="Open Sans"/>
              <a:sym typeface="Open Sans"/>
            </a:endParaRPr>
          </a:p>
        </p:txBody>
      </p:sp>
      <p:grpSp>
        <p:nvGrpSpPr>
          <p:cNvPr id="370" name="Google Shape;370;p20"/>
          <p:cNvGrpSpPr/>
          <p:nvPr/>
        </p:nvGrpSpPr>
        <p:grpSpPr>
          <a:xfrm>
            <a:off x="11100825" y="2997975"/>
            <a:ext cx="1570200" cy="1497900"/>
            <a:chOff x="7581600" y="4459800"/>
            <a:chExt cx="1570200" cy="1497900"/>
          </a:xfrm>
        </p:grpSpPr>
        <p:sp>
          <p:nvSpPr>
            <p:cNvPr id="371" name="Google Shape;371;p20"/>
            <p:cNvSpPr/>
            <p:nvPr/>
          </p:nvSpPr>
          <p:spPr>
            <a:xfrm>
              <a:off x="7581600" y="4459800"/>
              <a:ext cx="1570200" cy="1497900"/>
            </a:xfrm>
            <a:prstGeom prst="ellipse">
              <a:avLst/>
            </a:prstGeom>
            <a:solidFill>
              <a:srgbClr val="05679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ontserrat"/>
                <a:ea typeface="Montserrat"/>
                <a:cs typeface="Montserrat"/>
                <a:sym typeface="Montserrat"/>
              </a:endParaRPr>
            </a:p>
          </p:txBody>
        </p:sp>
        <p:pic>
          <p:nvPicPr>
            <p:cNvPr id="372" name="Google Shape;372;p20"/>
            <p:cNvPicPr preferRelativeResize="0"/>
            <p:nvPr/>
          </p:nvPicPr>
          <p:blipFill>
            <a:blip r:embed="rId4">
              <a:alphaModFix/>
            </a:blip>
            <a:stretch>
              <a:fillRect/>
            </a:stretch>
          </p:blipFill>
          <p:spPr>
            <a:xfrm>
              <a:off x="7829850" y="4671900"/>
              <a:ext cx="1073700" cy="1073700"/>
            </a:xfrm>
            <a:prstGeom prst="rect">
              <a:avLst/>
            </a:prstGeom>
            <a:noFill/>
            <a:ln>
              <a:noFill/>
            </a:ln>
          </p:spPr>
        </p:pic>
      </p:grpSp>
      <p:sp>
        <p:nvSpPr>
          <p:cNvPr id="373" name="Google Shape;373;p20"/>
          <p:cNvSpPr txBox="1">
            <a:spLocks noGrp="1"/>
          </p:cNvSpPr>
          <p:nvPr>
            <p:ph type="sldNum" idx="12"/>
          </p:nvPr>
        </p:nvSpPr>
        <p:spPr>
          <a:xfrm>
            <a:off x="17113568" y="9499702"/>
            <a:ext cx="1097400" cy="787500"/>
          </a:xfrm>
          <a:prstGeom prst="rect">
            <a:avLst/>
          </a:prstGeom>
        </p:spPr>
        <p:txBody>
          <a:bodyPr spcFirstLastPara="1" wrap="square" lIns="167625" tIns="167625" rIns="167625" bIns="167625" anchor="t" anchorCtr="0">
            <a:noAutofit/>
          </a:bodyPr>
          <a:lstStyle/>
          <a:p>
            <a:pPr marL="0" lvl="0" indent="0" algn="r" rtl="0">
              <a:spcBef>
                <a:spcPts val="0"/>
              </a:spcBef>
              <a:spcAft>
                <a:spcPts val="0"/>
              </a:spcAft>
              <a:buNone/>
            </a:pPr>
            <a:fld id="{00000000-1234-1234-1234-123412341234}" type="slidenum">
              <a:rPr lang="en-US"/>
              <a:t>10</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36C9B"/>
        </a:solidFill>
        <a:effectLst/>
      </p:bgPr>
    </p:bg>
    <p:spTree>
      <p:nvGrpSpPr>
        <p:cNvPr id="1" name="Shape 377"/>
        <p:cNvGrpSpPr/>
        <p:nvPr/>
      </p:nvGrpSpPr>
      <p:grpSpPr>
        <a:xfrm>
          <a:off x="0" y="0"/>
          <a:ext cx="0" cy="0"/>
          <a:chOff x="0" y="0"/>
          <a:chExt cx="0" cy="0"/>
        </a:xfrm>
      </p:grpSpPr>
      <p:grpSp>
        <p:nvGrpSpPr>
          <p:cNvPr id="378" name="Google Shape;378;p21"/>
          <p:cNvGrpSpPr/>
          <p:nvPr/>
        </p:nvGrpSpPr>
        <p:grpSpPr>
          <a:xfrm>
            <a:off x="-62" y="1426212"/>
            <a:ext cx="18288118" cy="8851713"/>
            <a:chOff x="0" y="0"/>
            <a:chExt cx="4816592" cy="2331300"/>
          </a:xfrm>
        </p:grpSpPr>
        <p:sp>
          <p:nvSpPr>
            <p:cNvPr id="379" name="Google Shape;379;p21"/>
            <p:cNvSpPr/>
            <p:nvPr/>
          </p:nvSpPr>
          <p:spPr>
            <a:xfrm>
              <a:off x="0" y="0"/>
              <a:ext cx="4816592" cy="2331197"/>
            </a:xfrm>
            <a:custGeom>
              <a:avLst/>
              <a:gdLst/>
              <a:ahLst/>
              <a:cxnLst/>
              <a:rect l="l" t="t" r="r" b="b"/>
              <a:pathLst>
                <a:path w="4816592" h="2331197" extrusionOk="0">
                  <a:moveTo>
                    <a:pt x="0" y="0"/>
                  </a:moveTo>
                  <a:lnTo>
                    <a:pt x="4816592" y="0"/>
                  </a:lnTo>
                  <a:lnTo>
                    <a:pt x="4816592" y="2331197"/>
                  </a:lnTo>
                  <a:lnTo>
                    <a:pt x="0" y="2331197"/>
                  </a:lnTo>
                  <a:close/>
                </a:path>
              </a:pathLst>
            </a:custGeom>
            <a:solidFill>
              <a:srgbClr val="072B3E"/>
            </a:solidFill>
            <a:ln>
              <a:noFill/>
            </a:ln>
          </p:spPr>
          <p:txBody>
            <a:bodyPr/>
            <a:lstStyle/>
            <a:p>
              <a:endParaRPr lang="en-US"/>
            </a:p>
          </p:txBody>
        </p:sp>
        <p:sp>
          <p:nvSpPr>
            <p:cNvPr id="380" name="Google Shape;380;p21"/>
            <p:cNvSpPr txBox="1"/>
            <p:nvPr/>
          </p:nvSpPr>
          <p:spPr>
            <a:xfrm>
              <a:off x="0" y="0"/>
              <a:ext cx="4816500" cy="2331300"/>
            </a:xfrm>
            <a:prstGeom prst="rect">
              <a:avLst/>
            </a:prstGeom>
            <a:noFill/>
            <a:ln>
              <a:noFill/>
            </a:ln>
          </p:spPr>
          <p:txBody>
            <a:bodyPr spcFirstLastPara="1" wrap="square" lIns="50800" tIns="50800" rIns="50800" bIns="50800" anchor="ctr" anchorCtr="0">
              <a:noAutofit/>
            </a:bodyPr>
            <a:lstStyle/>
            <a:p>
              <a:pPr marL="0" marR="0" lvl="0" indent="0" algn="l" rtl="0">
                <a:lnSpc>
                  <a:spcPct val="20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cxnSp>
        <p:nvCxnSpPr>
          <p:cNvPr id="381" name="Google Shape;381;p21"/>
          <p:cNvCxnSpPr/>
          <p:nvPr/>
        </p:nvCxnSpPr>
        <p:spPr>
          <a:xfrm>
            <a:off x="0" y="1426212"/>
            <a:ext cx="18570600" cy="0"/>
          </a:xfrm>
          <a:prstGeom prst="straightConnector1">
            <a:avLst/>
          </a:prstGeom>
          <a:noFill/>
          <a:ln w="19050" cap="flat" cmpd="sng">
            <a:solidFill>
              <a:srgbClr val="FFFFFF"/>
            </a:solidFill>
            <a:prstDash val="solid"/>
            <a:round/>
            <a:headEnd type="none" w="sm" len="sm"/>
            <a:tailEnd type="none" w="sm" len="sm"/>
          </a:ln>
        </p:spPr>
      </p:cxnSp>
      <p:sp>
        <p:nvSpPr>
          <p:cNvPr id="382" name="Google Shape;382;p21"/>
          <p:cNvSpPr txBox="1"/>
          <p:nvPr/>
        </p:nvSpPr>
        <p:spPr>
          <a:xfrm>
            <a:off x="8856051" y="3335150"/>
            <a:ext cx="1073700" cy="1386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endParaRPr sz="900"/>
          </a:p>
        </p:txBody>
      </p:sp>
      <p:sp>
        <p:nvSpPr>
          <p:cNvPr id="383" name="Google Shape;383;p21"/>
          <p:cNvSpPr txBox="1"/>
          <p:nvPr/>
        </p:nvSpPr>
        <p:spPr>
          <a:xfrm>
            <a:off x="259150" y="362900"/>
            <a:ext cx="15073500" cy="6927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4500" b="1">
                <a:solidFill>
                  <a:srgbClr val="FFFFFF"/>
                </a:solidFill>
                <a:latin typeface="Montserrat"/>
                <a:ea typeface="Montserrat"/>
                <a:cs typeface="Montserrat"/>
                <a:sym typeface="Montserrat"/>
              </a:rPr>
              <a:t>Delay Duration by Airline</a:t>
            </a:r>
            <a:endParaRPr sz="4500"/>
          </a:p>
        </p:txBody>
      </p:sp>
      <p:sp>
        <p:nvSpPr>
          <p:cNvPr id="384" name="Google Shape;384;p21"/>
          <p:cNvSpPr txBox="1"/>
          <p:nvPr/>
        </p:nvSpPr>
        <p:spPr>
          <a:xfrm>
            <a:off x="1398900" y="5025550"/>
            <a:ext cx="4198200" cy="2584800"/>
          </a:xfrm>
          <a:prstGeom prst="rect">
            <a:avLst/>
          </a:prstGeom>
          <a:noFill/>
          <a:ln>
            <a:noFill/>
          </a:ln>
        </p:spPr>
        <p:txBody>
          <a:bodyPr spcFirstLastPara="1" wrap="square" lIns="0" tIns="0" rIns="0" bIns="0" anchor="t" anchorCtr="0">
            <a:spAutoFit/>
          </a:bodyPr>
          <a:lstStyle/>
          <a:p>
            <a:pPr marL="457200" marR="0" lvl="0" indent="-380936" algn="l" rtl="0">
              <a:lnSpc>
                <a:spcPct val="150000"/>
              </a:lnSpc>
              <a:spcBef>
                <a:spcPts val="0"/>
              </a:spcBef>
              <a:spcAft>
                <a:spcPts val="0"/>
              </a:spcAft>
              <a:buClr>
                <a:srgbClr val="FFFFFF"/>
              </a:buClr>
              <a:buSzPts val="2399"/>
              <a:buFont typeface="Open Sans"/>
              <a:buAutoNum type="arabicPeriod"/>
            </a:pPr>
            <a:r>
              <a:rPr lang="en-US" sz="2399">
                <a:solidFill>
                  <a:srgbClr val="FFFFFF"/>
                </a:solidFill>
                <a:latin typeface="Open Sans"/>
                <a:ea typeface="Open Sans"/>
                <a:cs typeface="Open Sans"/>
                <a:sym typeface="Open Sans"/>
              </a:rPr>
              <a:t>Southwest (WN)</a:t>
            </a:r>
            <a:endParaRPr sz="2399">
              <a:solidFill>
                <a:srgbClr val="FFFFFF"/>
              </a:solidFill>
              <a:latin typeface="Open Sans"/>
              <a:ea typeface="Open Sans"/>
              <a:cs typeface="Open Sans"/>
              <a:sym typeface="Open Sans"/>
            </a:endParaRPr>
          </a:p>
          <a:p>
            <a:pPr marL="457200" marR="0" lvl="0" indent="-380936" algn="l" rtl="0">
              <a:lnSpc>
                <a:spcPct val="150000"/>
              </a:lnSpc>
              <a:spcBef>
                <a:spcPts val="0"/>
              </a:spcBef>
              <a:spcAft>
                <a:spcPts val="0"/>
              </a:spcAft>
              <a:buClr>
                <a:srgbClr val="FFFFFF"/>
              </a:buClr>
              <a:buSzPts val="2399"/>
              <a:buFont typeface="Open Sans"/>
              <a:buAutoNum type="arabicPeriod"/>
            </a:pPr>
            <a:r>
              <a:rPr lang="en-US" sz="2399">
                <a:solidFill>
                  <a:srgbClr val="FFFFFF"/>
                </a:solidFill>
                <a:latin typeface="Open Sans"/>
                <a:ea typeface="Open Sans"/>
                <a:cs typeface="Open Sans"/>
                <a:sym typeface="Open Sans"/>
              </a:rPr>
              <a:t>Delta (DL)</a:t>
            </a:r>
            <a:endParaRPr sz="2399">
              <a:solidFill>
                <a:srgbClr val="FFFFFF"/>
              </a:solidFill>
              <a:latin typeface="Open Sans"/>
              <a:ea typeface="Open Sans"/>
              <a:cs typeface="Open Sans"/>
              <a:sym typeface="Open Sans"/>
            </a:endParaRPr>
          </a:p>
          <a:p>
            <a:pPr marL="457200" marR="0" lvl="0" indent="-380936" algn="l" rtl="0">
              <a:lnSpc>
                <a:spcPct val="150000"/>
              </a:lnSpc>
              <a:spcBef>
                <a:spcPts val="0"/>
              </a:spcBef>
              <a:spcAft>
                <a:spcPts val="0"/>
              </a:spcAft>
              <a:buClr>
                <a:srgbClr val="FFFFFF"/>
              </a:buClr>
              <a:buSzPts val="2399"/>
              <a:buFont typeface="Open Sans"/>
              <a:buAutoNum type="arabicPeriod"/>
            </a:pPr>
            <a:r>
              <a:rPr lang="en-US" sz="2399">
                <a:solidFill>
                  <a:srgbClr val="FFFFFF"/>
                </a:solidFill>
                <a:latin typeface="Open Sans"/>
                <a:ea typeface="Open Sans"/>
                <a:cs typeface="Open Sans"/>
                <a:sym typeface="Open Sans"/>
              </a:rPr>
              <a:t>American Airline (AA)</a:t>
            </a:r>
            <a:endParaRPr sz="2399">
              <a:solidFill>
                <a:srgbClr val="FFFFFF"/>
              </a:solidFill>
              <a:latin typeface="Open Sans"/>
              <a:ea typeface="Open Sans"/>
              <a:cs typeface="Open Sans"/>
              <a:sym typeface="Open Sans"/>
            </a:endParaRPr>
          </a:p>
          <a:p>
            <a:pPr marL="457200" marR="0" lvl="0" indent="-380936" algn="l" rtl="0">
              <a:lnSpc>
                <a:spcPct val="150000"/>
              </a:lnSpc>
              <a:spcBef>
                <a:spcPts val="0"/>
              </a:spcBef>
              <a:spcAft>
                <a:spcPts val="0"/>
              </a:spcAft>
              <a:buClr>
                <a:srgbClr val="FFFFFF"/>
              </a:buClr>
              <a:buSzPts val="2399"/>
              <a:buFont typeface="Open Sans"/>
              <a:buAutoNum type="arabicPeriod"/>
            </a:pPr>
            <a:r>
              <a:rPr lang="en-US" sz="2399">
                <a:solidFill>
                  <a:srgbClr val="FFFFFF"/>
                </a:solidFill>
                <a:latin typeface="Open Sans"/>
                <a:ea typeface="Open Sans"/>
                <a:cs typeface="Open Sans"/>
                <a:sym typeface="Open Sans"/>
              </a:rPr>
              <a:t>Skywest (OO)</a:t>
            </a:r>
            <a:endParaRPr sz="2399">
              <a:solidFill>
                <a:srgbClr val="FFFFFF"/>
              </a:solidFill>
              <a:latin typeface="Open Sans"/>
              <a:ea typeface="Open Sans"/>
              <a:cs typeface="Open Sans"/>
              <a:sym typeface="Open Sans"/>
            </a:endParaRPr>
          </a:p>
          <a:p>
            <a:pPr marL="457200" marR="0" lvl="0" indent="-380936" algn="l" rtl="0">
              <a:lnSpc>
                <a:spcPct val="150000"/>
              </a:lnSpc>
              <a:spcBef>
                <a:spcPts val="0"/>
              </a:spcBef>
              <a:spcAft>
                <a:spcPts val="0"/>
              </a:spcAft>
              <a:buClr>
                <a:srgbClr val="FFFFFF"/>
              </a:buClr>
              <a:buSzPts val="2399"/>
              <a:buFont typeface="Open Sans"/>
              <a:buAutoNum type="arabicPeriod"/>
            </a:pPr>
            <a:r>
              <a:rPr lang="en-US" sz="2399">
                <a:solidFill>
                  <a:srgbClr val="FFFFFF"/>
                </a:solidFill>
                <a:latin typeface="Open Sans"/>
                <a:ea typeface="Open Sans"/>
                <a:cs typeface="Open Sans"/>
                <a:sym typeface="Open Sans"/>
              </a:rPr>
              <a:t>United Airline (UA)</a:t>
            </a:r>
            <a:endParaRPr sz="2399">
              <a:solidFill>
                <a:srgbClr val="FFFFFF"/>
              </a:solidFill>
              <a:latin typeface="Open Sans"/>
              <a:ea typeface="Open Sans"/>
              <a:cs typeface="Open Sans"/>
              <a:sym typeface="Open Sans"/>
            </a:endParaRPr>
          </a:p>
        </p:txBody>
      </p:sp>
      <p:sp>
        <p:nvSpPr>
          <p:cNvPr id="385" name="Google Shape;385;p21"/>
          <p:cNvSpPr/>
          <p:nvPr/>
        </p:nvSpPr>
        <p:spPr>
          <a:xfrm flipH="1">
            <a:off x="815548" y="3941600"/>
            <a:ext cx="566725" cy="617143"/>
          </a:xfrm>
          <a:custGeom>
            <a:avLst/>
            <a:gdLst/>
            <a:ahLst/>
            <a:cxnLst/>
            <a:rect l="l" t="t" r="r" b="b"/>
            <a:pathLst>
              <a:path w="1434746" h="1426920" extrusionOk="0">
                <a:moveTo>
                  <a:pt x="1434746" y="0"/>
                </a:moveTo>
                <a:lnTo>
                  <a:pt x="0" y="0"/>
                </a:lnTo>
                <a:lnTo>
                  <a:pt x="0" y="1426921"/>
                </a:lnTo>
                <a:lnTo>
                  <a:pt x="1434746" y="1426921"/>
                </a:lnTo>
                <a:lnTo>
                  <a:pt x="1434746" y="0"/>
                </a:lnTo>
                <a:close/>
              </a:path>
            </a:pathLst>
          </a:custGeom>
          <a:blipFill rotWithShape="1">
            <a:blip r:embed="rId3">
              <a:alphaModFix/>
            </a:blip>
            <a:stretch>
              <a:fillRect/>
            </a:stretch>
          </a:blipFill>
          <a:ln>
            <a:noFill/>
          </a:ln>
        </p:spPr>
        <p:txBody>
          <a:bodyPr/>
          <a:lstStyle/>
          <a:p>
            <a:endParaRPr lang="en-US"/>
          </a:p>
        </p:txBody>
      </p:sp>
      <p:sp>
        <p:nvSpPr>
          <p:cNvPr id="386" name="Google Shape;386;p21"/>
          <p:cNvSpPr txBox="1"/>
          <p:nvPr/>
        </p:nvSpPr>
        <p:spPr>
          <a:xfrm>
            <a:off x="1580550" y="4050075"/>
            <a:ext cx="4599900" cy="4002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2600" b="1">
                <a:solidFill>
                  <a:srgbClr val="FFFFFF"/>
                </a:solidFill>
                <a:latin typeface="Montserrat"/>
                <a:ea typeface="Montserrat"/>
                <a:cs typeface="Montserrat"/>
                <a:sym typeface="Montserrat"/>
              </a:rPr>
              <a:t>Top 5 Largest Airlines</a:t>
            </a:r>
            <a:endParaRPr sz="1000"/>
          </a:p>
        </p:txBody>
      </p:sp>
      <p:pic>
        <p:nvPicPr>
          <p:cNvPr id="387" name="Google Shape;387;p21"/>
          <p:cNvPicPr preferRelativeResize="0"/>
          <p:nvPr/>
        </p:nvPicPr>
        <p:blipFill>
          <a:blip r:embed="rId4">
            <a:alphaModFix/>
          </a:blip>
          <a:stretch>
            <a:fillRect/>
          </a:stretch>
        </p:blipFill>
        <p:spPr>
          <a:xfrm>
            <a:off x="6835550" y="2616875"/>
            <a:ext cx="11219773" cy="6256339"/>
          </a:xfrm>
          <a:prstGeom prst="rect">
            <a:avLst/>
          </a:prstGeom>
          <a:noFill/>
          <a:ln>
            <a:noFill/>
          </a:ln>
        </p:spPr>
      </p:pic>
      <p:cxnSp>
        <p:nvCxnSpPr>
          <p:cNvPr id="388" name="Google Shape;388;p21"/>
          <p:cNvCxnSpPr/>
          <p:nvPr/>
        </p:nvCxnSpPr>
        <p:spPr>
          <a:xfrm rot="10800000" flipH="1">
            <a:off x="12437677" y="933113"/>
            <a:ext cx="1029900" cy="300"/>
          </a:xfrm>
          <a:prstGeom prst="straightConnector1">
            <a:avLst/>
          </a:prstGeom>
          <a:noFill/>
          <a:ln w="28575" cap="flat" cmpd="sng">
            <a:solidFill>
              <a:srgbClr val="FFFFFF">
                <a:alpha val="69800"/>
              </a:srgbClr>
            </a:solidFill>
            <a:prstDash val="solid"/>
            <a:round/>
            <a:headEnd type="none" w="sm" len="sm"/>
            <a:tailEnd type="none" w="sm" len="sm"/>
          </a:ln>
        </p:spPr>
      </p:cxnSp>
      <p:sp>
        <p:nvSpPr>
          <p:cNvPr id="389" name="Google Shape;389;p21"/>
          <p:cNvSpPr txBox="1"/>
          <p:nvPr/>
        </p:nvSpPr>
        <p:spPr>
          <a:xfrm>
            <a:off x="10278000" y="593750"/>
            <a:ext cx="9000600" cy="231000"/>
          </a:xfrm>
          <a:prstGeom prst="rect">
            <a:avLst/>
          </a:prstGeom>
          <a:noFill/>
          <a:ln>
            <a:noFill/>
          </a:ln>
        </p:spPr>
        <p:txBody>
          <a:bodyPr spcFirstLastPara="1" wrap="square" lIns="0" tIns="0" rIns="0" bIns="0" anchor="t" anchorCtr="0">
            <a:spAutoFit/>
          </a:bodyPr>
          <a:lstStyle/>
          <a:p>
            <a:pPr marL="0" lvl="0" indent="0" algn="l" rtl="0">
              <a:lnSpc>
                <a:spcPct val="140000"/>
              </a:lnSpc>
              <a:spcBef>
                <a:spcPts val="0"/>
              </a:spcBef>
              <a:spcAft>
                <a:spcPts val="0"/>
              </a:spcAft>
              <a:buSzPts val="1100"/>
              <a:buNone/>
            </a:pPr>
            <a:r>
              <a:rPr lang="en-US" sz="1500">
                <a:solidFill>
                  <a:srgbClr val="FFFFFF"/>
                </a:solidFill>
                <a:latin typeface="Open Sans"/>
                <a:ea typeface="Open Sans"/>
                <a:cs typeface="Open Sans"/>
                <a:sym typeface="Open Sans"/>
              </a:rPr>
              <a:t>PROJECT OVERVIEW               EDA               MODELS BUILDUP            BUSINESS INSIGHTS</a:t>
            </a:r>
            <a:endParaRPr sz="1500">
              <a:solidFill>
                <a:srgbClr val="FFFFFF"/>
              </a:solidFill>
              <a:latin typeface="Open Sans"/>
              <a:ea typeface="Open Sans"/>
              <a:cs typeface="Open Sans"/>
              <a:sym typeface="Open Sans"/>
            </a:endParaRPr>
          </a:p>
        </p:txBody>
      </p:sp>
      <p:sp>
        <p:nvSpPr>
          <p:cNvPr id="390" name="Google Shape;390;p21"/>
          <p:cNvSpPr/>
          <p:nvPr/>
        </p:nvSpPr>
        <p:spPr>
          <a:xfrm>
            <a:off x="631550" y="3095375"/>
            <a:ext cx="4965600" cy="5074800"/>
          </a:xfrm>
          <a:prstGeom prst="rect">
            <a:avLst/>
          </a:prstGeom>
          <a:noFill/>
          <a:ln w="28575" cap="flat" cmpd="sng">
            <a:solidFill>
              <a:schemeClr val="lt1"/>
            </a:solidFill>
            <a:prstDash val="lg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ontserrat"/>
              <a:ea typeface="Montserrat"/>
              <a:cs typeface="Montserrat"/>
              <a:sym typeface="Montserrat"/>
            </a:endParaRPr>
          </a:p>
        </p:txBody>
      </p:sp>
      <p:grpSp>
        <p:nvGrpSpPr>
          <p:cNvPr id="391" name="Google Shape;391;p21"/>
          <p:cNvGrpSpPr/>
          <p:nvPr/>
        </p:nvGrpSpPr>
        <p:grpSpPr>
          <a:xfrm>
            <a:off x="259154" y="2268327"/>
            <a:ext cx="1340951" cy="1372676"/>
            <a:chOff x="7581600" y="4459800"/>
            <a:chExt cx="1570200" cy="1497900"/>
          </a:xfrm>
        </p:grpSpPr>
        <p:sp>
          <p:nvSpPr>
            <p:cNvPr id="392" name="Google Shape;392;p21"/>
            <p:cNvSpPr/>
            <p:nvPr/>
          </p:nvSpPr>
          <p:spPr>
            <a:xfrm>
              <a:off x="7581600" y="4459800"/>
              <a:ext cx="1570200" cy="1497900"/>
            </a:xfrm>
            <a:prstGeom prst="ellipse">
              <a:avLst/>
            </a:prstGeom>
            <a:solidFill>
              <a:srgbClr val="05679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ontserrat"/>
                <a:ea typeface="Montserrat"/>
                <a:cs typeface="Montserrat"/>
                <a:sym typeface="Montserrat"/>
              </a:endParaRPr>
            </a:p>
          </p:txBody>
        </p:sp>
        <p:pic>
          <p:nvPicPr>
            <p:cNvPr id="393" name="Google Shape;393;p21"/>
            <p:cNvPicPr preferRelativeResize="0"/>
            <p:nvPr/>
          </p:nvPicPr>
          <p:blipFill>
            <a:blip r:embed="rId5">
              <a:alphaModFix/>
            </a:blip>
            <a:stretch>
              <a:fillRect/>
            </a:stretch>
          </p:blipFill>
          <p:spPr>
            <a:xfrm>
              <a:off x="7829850" y="4671900"/>
              <a:ext cx="1073700" cy="1073700"/>
            </a:xfrm>
            <a:prstGeom prst="rect">
              <a:avLst/>
            </a:prstGeom>
            <a:noFill/>
            <a:ln>
              <a:noFill/>
            </a:ln>
          </p:spPr>
        </p:pic>
      </p:grpSp>
      <p:sp>
        <p:nvSpPr>
          <p:cNvPr id="394" name="Google Shape;394;p21"/>
          <p:cNvSpPr txBox="1">
            <a:spLocks noGrp="1"/>
          </p:cNvSpPr>
          <p:nvPr>
            <p:ph type="sldNum" idx="12"/>
          </p:nvPr>
        </p:nvSpPr>
        <p:spPr>
          <a:xfrm>
            <a:off x="17113568" y="9499702"/>
            <a:ext cx="1097400" cy="787500"/>
          </a:xfrm>
          <a:prstGeom prst="rect">
            <a:avLst/>
          </a:prstGeom>
        </p:spPr>
        <p:txBody>
          <a:bodyPr spcFirstLastPara="1" wrap="square" lIns="167625" tIns="167625" rIns="167625" bIns="167625" anchor="t" anchorCtr="0">
            <a:noAutofit/>
          </a:bodyPr>
          <a:lstStyle/>
          <a:p>
            <a:pPr marL="0" lvl="0" indent="0" algn="r" rtl="0">
              <a:spcBef>
                <a:spcPts val="0"/>
              </a:spcBef>
              <a:spcAft>
                <a:spcPts val="0"/>
              </a:spcAft>
              <a:buNone/>
            </a:pPr>
            <a:fld id="{00000000-1234-1234-1234-123412341234}" type="slidenum">
              <a:rPr lang="en-US"/>
              <a:t>11</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36C9B"/>
        </a:solidFill>
        <a:effectLst/>
      </p:bgPr>
    </p:bg>
    <p:spTree>
      <p:nvGrpSpPr>
        <p:cNvPr id="1" name="Shape 398"/>
        <p:cNvGrpSpPr/>
        <p:nvPr/>
      </p:nvGrpSpPr>
      <p:grpSpPr>
        <a:xfrm>
          <a:off x="0" y="0"/>
          <a:ext cx="0" cy="0"/>
          <a:chOff x="0" y="0"/>
          <a:chExt cx="0" cy="0"/>
        </a:xfrm>
      </p:grpSpPr>
      <p:grpSp>
        <p:nvGrpSpPr>
          <p:cNvPr id="399" name="Google Shape;399;p22"/>
          <p:cNvGrpSpPr/>
          <p:nvPr/>
        </p:nvGrpSpPr>
        <p:grpSpPr>
          <a:xfrm>
            <a:off x="0" y="1435737"/>
            <a:ext cx="18288118" cy="8851713"/>
            <a:chOff x="0" y="0"/>
            <a:chExt cx="4816592" cy="2331300"/>
          </a:xfrm>
        </p:grpSpPr>
        <p:sp>
          <p:nvSpPr>
            <p:cNvPr id="400" name="Google Shape;400;p22"/>
            <p:cNvSpPr/>
            <p:nvPr/>
          </p:nvSpPr>
          <p:spPr>
            <a:xfrm>
              <a:off x="0" y="0"/>
              <a:ext cx="4816592" cy="2331197"/>
            </a:xfrm>
            <a:custGeom>
              <a:avLst/>
              <a:gdLst/>
              <a:ahLst/>
              <a:cxnLst/>
              <a:rect l="l" t="t" r="r" b="b"/>
              <a:pathLst>
                <a:path w="4816592" h="2331197" extrusionOk="0">
                  <a:moveTo>
                    <a:pt x="0" y="0"/>
                  </a:moveTo>
                  <a:lnTo>
                    <a:pt x="4816592" y="0"/>
                  </a:lnTo>
                  <a:lnTo>
                    <a:pt x="4816592" y="2331197"/>
                  </a:lnTo>
                  <a:lnTo>
                    <a:pt x="0" y="2331197"/>
                  </a:lnTo>
                  <a:close/>
                </a:path>
              </a:pathLst>
            </a:custGeom>
            <a:solidFill>
              <a:srgbClr val="072B3E"/>
            </a:solidFill>
            <a:ln>
              <a:noFill/>
            </a:ln>
          </p:spPr>
          <p:txBody>
            <a:bodyPr/>
            <a:lstStyle/>
            <a:p>
              <a:endParaRPr lang="en-US"/>
            </a:p>
          </p:txBody>
        </p:sp>
        <p:sp>
          <p:nvSpPr>
            <p:cNvPr id="401" name="Google Shape;401;p22"/>
            <p:cNvSpPr txBox="1"/>
            <p:nvPr/>
          </p:nvSpPr>
          <p:spPr>
            <a:xfrm>
              <a:off x="0" y="0"/>
              <a:ext cx="4816500" cy="2331300"/>
            </a:xfrm>
            <a:prstGeom prst="rect">
              <a:avLst/>
            </a:prstGeom>
            <a:noFill/>
            <a:ln>
              <a:noFill/>
            </a:ln>
          </p:spPr>
          <p:txBody>
            <a:bodyPr spcFirstLastPara="1" wrap="square" lIns="50800" tIns="50800" rIns="50800" bIns="50800" anchor="ctr" anchorCtr="0">
              <a:noAutofit/>
            </a:bodyPr>
            <a:lstStyle/>
            <a:p>
              <a:pPr marL="0" marR="0" lvl="0" indent="0" algn="l" rtl="0">
                <a:lnSpc>
                  <a:spcPct val="20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cxnSp>
        <p:nvCxnSpPr>
          <p:cNvPr id="402" name="Google Shape;402;p22"/>
          <p:cNvCxnSpPr/>
          <p:nvPr/>
        </p:nvCxnSpPr>
        <p:spPr>
          <a:xfrm>
            <a:off x="0" y="1426212"/>
            <a:ext cx="18570600" cy="0"/>
          </a:xfrm>
          <a:prstGeom prst="straightConnector1">
            <a:avLst/>
          </a:prstGeom>
          <a:noFill/>
          <a:ln w="19050" cap="flat" cmpd="sng">
            <a:solidFill>
              <a:srgbClr val="FFFFFF"/>
            </a:solidFill>
            <a:prstDash val="solid"/>
            <a:round/>
            <a:headEnd type="none" w="sm" len="sm"/>
            <a:tailEnd type="none" w="sm" len="sm"/>
          </a:ln>
        </p:spPr>
      </p:cxnSp>
      <p:sp>
        <p:nvSpPr>
          <p:cNvPr id="403" name="Google Shape;403;p22"/>
          <p:cNvSpPr txBox="1"/>
          <p:nvPr/>
        </p:nvSpPr>
        <p:spPr>
          <a:xfrm>
            <a:off x="8751164" y="2713225"/>
            <a:ext cx="1073700" cy="1386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endParaRPr sz="900"/>
          </a:p>
        </p:txBody>
      </p:sp>
      <p:sp>
        <p:nvSpPr>
          <p:cNvPr id="404" name="Google Shape;404;p22"/>
          <p:cNvSpPr txBox="1"/>
          <p:nvPr/>
        </p:nvSpPr>
        <p:spPr>
          <a:xfrm>
            <a:off x="190950" y="362900"/>
            <a:ext cx="15073500" cy="6927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4500" b="1" dirty="0">
                <a:solidFill>
                  <a:srgbClr val="FFFFFF"/>
                </a:solidFill>
                <a:latin typeface="Montserrat"/>
                <a:ea typeface="Montserrat"/>
                <a:cs typeface="Montserrat"/>
                <a:sym typeface="Montserrat"/>
              </a:rPr>
              <a:t>Peak Times of Delay</a:t>
            </a:r>
            <a:endParaRPr sz="4500" dirty="0">
              <a:latin typeface="Montserrat"/>
              <a:ea typeface="Montserrat"/>
              <a:cs typeface="Montserrat"/>
              <a:sym typeface="Montserrat"/>
            </a:endParaRPr>
          </a:p>
        </p:txBody>
      </p:sp>
      <p:sp>
        <p:nvSpPr>
          <p:cNvPr id="405" name="Google Shape;405;p22"/>
          <p:cNvSpPr txBox="1"/>
          <p:nvPr/>
        </p:nvSpPr>
        <p:spPr>
          <a:xfrm>
            <a:off x="12385588" y="4550075"/>
            <a:ext cx="5694900" cy="3563924"/>
          </a:xfrm>
          <a:prstGeom prst="rect">
            <a:avLst/>
          </a:prstGeom>
          <a:noFill/>
          <a:ln>
            <a:noFill/>
          </a:ln>
        </p:spPr>
        <p:txBody>
          <a:bodyPr spcFirstLastPara="1" wrap="square" lIns="0" tIns="0" rIns="0" bIns="0" anchor="t" anchorCtr="0">
            <a:spAutoFit/>
          </a:bodyPr>
          <a:lstStyle/>
          <a:p>
            <a:pPr marL="457200" lvl="0" indent="0" algn="l" rtl="0">
              <a:lnSpc>
                <a:spcPct val="120000"/>
              </a:lnSpc>
              <a:spcBef>
                <a:spcPts val="0"/>
              </a:spcBef>
              <a:spcAft>
                <a:spcPts val="0"/>
              </a:spcAft>
              <a:buNone/>
            </a:pPr>
            <a:endParaRPr sz="2300" dirty="0">
              <a:solidFill>
                <a:schemeClr val="lt1"/>
              </a:solidFill>
              <a:latin typeface="Open Sans"/>
              <a:ea typeface="Open Sans"/>
              <a:cs typeface="Open Sans"/>
              <a:sym typeface="Open Sans"/>
            </a:endParaRPr>
          </a:p>
          <a:p>
            <a:pPr>
              <a:lnSpc>
                <a:spcPct val="120000"/>
              </a:lnSpc>
              <a:buSzPts val="2300"/>
            </a:pPr>
            <a:r>
              <a:rPr lang="en-US" sz="2400" dirty="0">
                <a:solidFill>
                  <a:srgbClr val="FFFFFF"/>
                </a:solidFill>
                <a:latin typeface="Montserrat"/>
                <a:sym typeface="Open Sans"/>
              </a:rPr>
              <a:t>Peak hours:</a:t>
            </a:r>
            <a:endParaRPr sz="2400" dirty="0">
              <a:solidFill>
                <a:srgbClr val="FFFFFF"/>
              </a:solidFill>
              <a:latin typeface="Montserrat"/>
              <a:sym typeface="Open Sans"/>
            </a:endParaRPr>
          </a:p>
          <a:p>
            <a:pPr>
              <a:lnSpc>
                <a:spcPct val="120000"/>
              </a:lnSpc>
              <a:buSzPts val="2300"/>
            </a:pPr>
            <a:r>
              <a:rPr lang="en-US" sz="2400" dirty="0">
                <a:solidFill>
                  <a:srgbClr val="FFFFFF"/>
                </a:solidFill>
                <a:latin typeface="Montserrat"/>
                <a:sym typeface="Open Sans"/>
              </a:rPr>
              <a:t>Midnight: ~3am</a:t>
            </a:r>
            <a:endParaRPr sz="2400" dirty="0">
              <a:solidFill>
                <a:srgbClr val="FFFFFF"/>
              </a:solidFill>
              <a:latin typeface="Montserrat"/>
              <a:sym typeface="Open Sans"/>
            </a:endParaRPr>
          </a:p>
          <a:p>
            <a:pPr>
              <a:lnSpc>
                <a:spcPct val="120000"/>
              </a:lnSpc>
              <a:buSzPts val="2300"/>
            </a:pPr>
            <a:r>
              <a:rPr lang="en-US" sz="2400" dirty="0">
                <a:solidFill>
                  <a:srgbClr val="FFFFFF"/>
                </a:solidFill>
                <a:latin typeface="Montserrat"/>
                <a:sym typeface="Open Sans"/>
              </a:rPr>
              <a:t>Night time: ~ 6pm - 9pm</a:t>
            </a:r>
            <a:endParaRPr sz="2400" dirty="0">
              <a:solidFill>
                <a:srgbClr val="FFFFFF"/>
              </a:solidFill>
              <a:latin typeface="Montserrat"/>
              <a:sym typeface="Open Sans"/>
            </a:endParaRPr>
          </a:p>
          <a:p>
            <a:pPr>
              <a:lnSpc>
                <a:spcPct val="120000"/>
              </a:lnSpc>
            </a:pPr>
            <a:endParaRPr sz="2400" dirty="0">
              <a:solidFill>
                <a:srgbClr val="FFFFFF"/>
              </a:solidFill>
              <a:latin typeface="Montserrat"/>
              <a:sym typeface="Open Sans"/>
            </a:endParaRPr>
          </a:p>
          <a:p>
            <a:pPr>
              <a:lnSpc>
                <a:spcPct val="120000"/>
              </a:lnSpc>
              <a:buSzPts val="2300"/>
            </a:pPr>
            <a:r>
              <a:rPr lang="en-US" sz="2400" dirty="0">
                <a:solidFill>
                  <a:srgbClr val="FFFFFF"/>
                </a:solidFill>
                <a:latin typeface="Montserrat"/>
                <a:sym typeface="Open Sans"/>
              </a:rPr>
              <a:t>Off-peak hours:</a:t>
            </a:r>
            <a:endParaRPr sz="2400" dirty="0">
              <a:solidFill>
                <a:srgbClr val="FFFFFF"/>
              </a:solidFill>
              <a:latin typeface="Montserrat"/>
              <a:sym typeface="Open Sans"/>
            </a:endParaRPr>
          </a:p>
          <a:p>
            <a:pPr>
              <a:lnSpc>
                <a:spcPct val="120000"/>
              </a:lnSpc>
              <a:buSzPts val="2300"/>
            </a:pPr>
            <a:r>
              <a:rPr lang="en-US" sz="2400" dirty="0">
                <a:solidFill>
                  <a:srgbClr val="FFFFFF"/>
                </a:solidFill>
                <a:latin typeface="Montserrat"/>
                <a:sym typeface="Open Sans"/>
              </a:rPr>
              <a:t>Morning: 5am - 6am</a:t>
            </a:r>
            <a:endParaRPr sz="2400" dirty="0">
              <a:solidFill>
                <a:srgbClr val="FFFFFF"/>
              </a:solidFill>
              <a:latin typeface="Montserrat"/>
              <a:sym typeface="Open Sans"/>
            </a:endParaRPr>
          </a:p>
          <a:p>
            <a:pPr marL="0" lvl="0" indent="0" algn="l" rtl="0">
              <a:lnSpc>
                <a:spcPct val="120000"/>
              </a:lnSpc>
              <a:spcBef>
                <a:spcPts val="0"/>
              </a:spcBef>
              <a:spcAft>
                <a:spcPts val="0"/>
              </a:spcAft>
              <a:buNone/>
            </a:pPr>
            <a:endParaRPr sz="2599" dirty="0">
              <a:solidFill>
                <a:schemeClr val="lt1"/>
              </a:solidFill>
              <a:latin typeface="Open Sans"/>
              <a:ea typeface="Open Sans"/>
              <a:cs typeface="Open Sans"/>
              <a:sym typeface="Open Sans"/>
            </a:endParaRPr>
          </a:p>
        </p:txBody>
      </p:sp>
      <p:pic>
        <p:nvPicPr>
          <p:cNvPr id="406" name="Google Shape;406;p22"/>
          <p:cNvPicPr preferRelativeResize="0"/>
          <p:nvPr/>
        </p:nvPicPr>
        <p:blipFill rotWithShape="1">
          <a:blip r:embed="rId3">
            <a:alphaModFix/>
          </a:blip>
          <a:srcRect l="913" r="913"/>
          <a:stretch/>
        </p:blipFill>
        <p:spPr>
          <a:xfrm>
            <a:off x="716038" y="2486200"/>
            <a:ext cx="10758959" cy="6715775"/>
          </a:xfrm>
          <a:prstGeom prst="rect">
            <a:avLst/>
          </a:prstGeom>
          <a:noFill/>
          <a:ln>
            <a:noFill/>
          </a:ln>
        </p:spPr>
      </p:pic>
      <p:sp>
        <p:nvSpPr>
          <p:cNvPr id="407" name="Google Shape;407;p22"/>
          <p:cNvSpPr/>
          <p:nvPr/>
        </p:nvSpPr>
        <p:spPr>
          <a:xfrm>
            <a:off x="8874813" y="2871375"/>
            <a:ext cx="1478700" cy="6041700"/>
          </a:xfrm>
          <a:prstGeom prst="roundRect">
            <a:avLst>
              <a:gd name="adj" fmla="val 16667"/>
            </a:avLst>
          </a:prstGeom>
          <a:solidFill>
            <a:srgbClr val="FF0000">
              <a:alpha val="48640"/>
            </a:srgbClr>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ontserrat"/>
              <a:ea typeface="Montserrat"/>
              <a:cs typeface="Montserrat"/>
              <a:sym typeface="Montserrat"/>
            </a:endParaRPr>
          </a:p>
        </p:txBody>
      </p:sp>
      <p:sp>
        <p:nvSpPr>
          <p:cNvPr id="408" name="Google Shape;408;p22"/>
          <p:cNvSpPr/>
          <p:nvPr/>
        </p:nvSpPr>
        <p:spPr>
          <a:xfrm>
            <a:off x="3109813" y="2914225"/>
            <a:ext cx="428700" cy="5998800"/>
          </a:xfrm>
          <a:prstGeom prst="roundRect">
            <a:avLst>
              <a:gd name="adj" fmla="val 16667"/>
            </a:avLst>
          </a:prstGeom>
          <a:solidFill>
            <a:srgbClr val="FF0000">
              <a:alpha val="48640"/>
            </a:srgbClr>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ontserrat"/>
              <a:ea typeface="Montserrat"/>
              <a:cs typeface="Montserrat"/>
              <a:sym typeface="Montserrat"/>
            </a:endParaRPr>
          </a:p>
        </p:txBody>
      </p:sp>
      <p:sp>
        <p:nvSpPr>
          <p:cNvPr id="409" name="Google Shape;409;p22"/>
          <p:cNvSpPr/>
          <p:nvPr/>
        </p:nvSpPr>
        <p:spPr>
          <a:xfrm>
            <a:off x="4009913" y="7629100"/>
            <a:ext cx="567000" cy="1284000"/>
          </a:xfrm>
          <a:prstGeom prst="roundRect">
            <a:avLst>
              <a:gd name="adj" fmla="val 16667"/>
            </a:avLst>
          </a:prstGeom>
          <a:solidFill>
            <a:srgbClr val="6AA84F">
              <a:alpha val="53640"/>
            </a:srgbClr>
          </a:solidFill>
          <a:ln w="9525" cap="flat" cmpd="sng">
            <a:solidFill>
              <a:srgbClr val="00FF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ontserrat"/>
              <a:ea typeface="Montserrat"/>
              <a:cs typeface="Montserrat"/>
              <a:sym typeface="Montserrat"/>
            </a:endParaRPr>
          </a:p>
        </p:txBody>
      </p:sp>
      <p:cxnSp>
        <p:nvCxnSpPr>
          <p:cNvPr id="410" name="Google Shape;410;p22"/>
          <p:cNvCxnSpPr/>
          <p:nvPr/>
        </p:nvCxnSpPr>
        <p:spPr>
          <a:xfrm rot="10800000" flipH="1">
            <a:off x="12513877" y="933113"/>
            <a:ext cx="1029900" cy="300"/>
          </a:xfrm>
          <a:prstGeom prst="straightConnector1">
            <a:avLst/>
          </a:prstGeom>
          <a:noFill/>
          <a:ln w="28575" cap="flat" cmpd="sng">
            <a:solidFill>
              <a:srgbClr val="FFFFFF">
                <a:alpha val="69800"/>
              </a:srgbClr>
            </a:solidFill>
            <a:prstDash val="solid"/>
            <a:round/>
            <a:headEnd type="none" w="sm" len="sm"/>
            <a:tailEnd type="none" w="sm" len="sm"/>
          </a:ln>
        </p:spPr>
      </p:cxnSp>
      <p:sp>
        <p:nvSpPr>
          <p:cNvPr id="411" name="Google Shape;411;p22"/>
          <p:cNvSpPr txBox="1"/>
          <p:nvPr/>
        </p:nvSpPr>
        <p:spPr>
          <a:xfrm>
            <a:off x="10354200" y="593750"/>
            <a:ext cx="9000600" cy="231000"/>
          </a:xfrm>
          <a:prstGeom prst="rect">
            <a:avLst/>
          </a:prstGeom>
          <a:noFill/>
          <a:ln>
            <a:noFill/>
          </a:ln>
        </p:spPr>
        <p:txBody>
          <a:bodyPr spcFirstLastPara="1" wrap="square" lIns="0" tIns="0" rIns="0" bIns="0" anchor="t" anchorCtr="0">
            <a:spAutoFit/>
          </a:bodyPr>
          <a:lstStyle/>
          <a:p>
            <a:pPr marL="0" lvl="0" indent="0" algn="l" rtl="0">
              <a:lnSpc>
                <a:spcPct val="140000"/>
              </a:lnSpc>
              <a:spcBef>
                <a:spcPts val="0"/>
              </a:spcBef>
              <a:spcAft>
                <a:spcPts val="0"/>
              </a:spcAft>
              <a:buSzPts val="1100"/>
              <a:buNone/>
            </a:pPr>
            <a:r>
              <a:rPr lang="en-US" sz="1500">
                <a:solidFill>
                  <a:srgbClr val="FFFFFF"/>
                </a:solidFill>
                <a:latin typeface="Open Sans"/>
                <a:ea typeface="Open Sans"/>
                <a:cs typeface="Open Sans"/>
                <a:sym typeface="Open Sans"/>
              </a:rPr>
              <a:t>PROJECT OVERVIEW               EDA               MODELS BUILDUP            BUSINESS INSIGHTS</a:t>
            </a:r>
            <a:endParaRPr sz="1500">
              <a:solidFill>
                <a:srgbClr val="FFFFFF"/>
              </a:solidFill>
              <a:latin typeface="Open Sans"/>
              <a:ea typeface="Open Sans"/>
              <a:cs typeface="Open Sans"/>
              <a:sym typeface="Open Sans"/>
            </a:endParaRPr>
          </a:p>
        </p:txBody>
      </p:sp>
      <p:sp>
        <p:nvSpPr>
          <p:cNvPr id="412" name="Google Shape;412;p22"/>
          <p:cNvSpPr/>
          <p:nvPr/>
        </p:nvSpPr>
        <p:spPr>
          <a:xfrm>
            <a:off x="12068100" y="3671200"/>
            <a:ext cx="5572800" cy="5241900"/>
          </a:xfrm>
          <a:prstGeom prst="rect">
            <a:avLst/>
          </a:prstGeom>
          <a:noFill/>
          <a:ln w="28575" cap="flat" cmpd="sng">
            <a:solidFill>
              <a:schemeClr val="lt1"/>
            </a:solidFill>
            <a:prstDash val="lg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ontserrat"/>
              <a:ea typeface="Montserrat"/>
              <a:cs typeface="Montserrat"/>
              <a:sym typeface="Montserrat"/>
            </a:endParaRPr>
          </a:p>
        </p:txBody>
      </p:sp>
      <p:grpSp>
        <p:nvGrpSpPr>
          <p:cNvPr id="413" name="Google Shape;413;p22"/>
          <p:cNvGrpSpPr/>
          <p:nvPr/>
        </p:nvGrpSpPr>
        <p:grpSpPr>
          <a:xfrm>
            <a:off x="11737198" y="2851819"/>
            <a:ext cx="1345033" cy="1374623"/>
            <a:chOff x="7581600" y="4459800"/>
            <a:chExt cx="1570200" cy="1497900"/>
          </a:xfrm>
        </p:grpSpPr>
        <p:sp>
          <p:nvSpPr>
            <p:cNvPr id="414" name="Google Shape;414;p22"/>
            <p:cNvSpPr/>
            <p:nvPr/>
          </p:nvSpPr>
          <p:spPr>
            <a:xfrm>
              <a:off x="7581600" y="4459800"/>
              <a:ext cx="1570200" cy="1497900"/>
            </a:xfrm>
            <a:prstGeom prst="ellipse">
              <a:avLst/>
            </a:prstGeom>
            <a:solidFill>
              <a:srgbClr val="05679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ontserrat"/>
                <a:ea typeface="Montserrat"/>
                <a:cs typeface="Montserrat"/>
                <a:sym typeface="Montserrat"/>
              </a:endParaRPr>
            </a:p>
          </p:txBody>
        </p:sp>
        <p:pic>
          <p:nvPicPr>
            <p:cNvPr id="415" name="Google Shape;415;p22"/>
            <p:cNvPicPr preferRelativeResize="0"/>
            <p:nvPr/>
          </p:nvPicPr>
          <p:blipFill>
            <a:blip r:embed="rId4">
              <a:alphaModFix/>
            </a:blip>
            <a:stretch>
              <a:fillRect/>
            </a:stretch>
          </p:blipFill>
          <p:spPr>
            <a:xfrm>
              <a:off x="7829850" y="4671900"/>
              <a:ext cx="1073700" cy="1073700"/>
            </a:xfrm>
            <a:prstGeom prst="rect">
              <a:avLst/>
            </a:prstGeom>
            <a:noFill/>
            <a:ln>
              <a:noFill/>
            </a:ln>
          </p:spPr>
        </p:pic>
      </p:grpSp>
      <p:sp>
        <p:nvSpPr>
          <p:cNvPr id="416" name="Google Shape;416;p22"/>
          <p:cNvSpPr txBox="1">
            <a:spLocks noGrp="1"/>
          </p:cNvSpPr>
          <p:nvPr>
            <p:ph type="sldNum" idx="12"/>
          </p:nvPr>
        </p:nvSpPr>
        <p:spPr>
          <a:xfrm>
            <a:off x="17113568" y="9499702"/>
            <a:ext cx="1097400" cy="787500"/>
          </a:xfrm>
          <a:prstGeom prst="rect">
            <a:avLst/>
          </a:prstGeom>
        </p:spPr>
        <p:txBody>
          <a:bodyPr spcFirstLastPara="1" wrap="square" lIns="167625" tIns="167625" rIns="167625" bIns="167625" anchor="t" anchorCtr="0">
            <a:noAutofit/>
          </a:bodyPr>
          <a:lstStyle/>
          <a:p>
            <a:pPr marL="0" lvl="0" indent="0" algn="r" rtl="0">
              <a:spcBef>
                <a:spcPts val="0"/>
              </a:spcBef>
              <a:spcAft>
                <a:spcPts val="0"/>
              </a:spcAft>
              <a:buNone/>
            </a:pPr>
            <a:fld id="{00000000-1234-1234-1234-123412341234}" type="slidenum">
              <a:rPr lang="en-US"/>
              <a:t>12</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36C9B"/>
        </a:solidFill>
        <a:effectLst/>
      </p:bgPr>
    </p:bg>
    <p:spTree>
      <p:nvGrpSpPr>
        <p:cNvPr id="1" name="Shape 420"/>
        <p:cNvGrpSpPr/>
        <p:nvPr/>
      </p:nvGrpSpPr>
      <p:grpSpPr>
        <a:xfrm>
          <a:off x="0" y="0"/>
          <a:ext cx="0" cy="0"/>
          <a:chOff x="0" y="0"/>
          <a:chExt cx="0" cy="0"/>
        </a:xfrm>
      </p:grpSpPr>
      <p:grpSp>
        <p:nvGrpSpPr>
          <p:cNvPr id="421" name="Google Shape;421;p23"/>
          <p:cNvGrpSpPr/>
          <p:nvPr/>
        </p:nvGrpSpPr>
        <p:grpSpPr>
          <a:xfrm>
            <a:off x="0" y="1435737"/>
            <a:ext cx="18288118" cy="8851713"/>
            <a:chOff x="0" y="0"/>
            <a:chExt cx="4816592" cy="2331300"/>
          </a:xfrm>
        </p:grpSpPr>
        <p:sp>
          <p:nvSpPr>
            <p:cNvPr id="422" name="Google Shape;422;p23"/>
            <p:cNvSpPr/>
            <p:nvPr/>
          </p:nvSpPr>
          <p:spPr>
            <a:xfrm>
              <a:off x="0" y="0"/>
              <a:ext cx="4816592" cy="2331197"/>
            </a:xfrm>
            <a:custGeom>
              <a:avLst/>
              <a:gdLst/>
              <a:ahLst/>
              <a:cxnLst/>
              <a:rect l="l" t="t" r="r" b="b"/>
              <a:pathLst>
                <a:path w="4816592" h="2331197" extrusionOk="0">
                  <a:moveTo>
                    <a:pt x="0" y="0"/>
                  </a:moveTo>
                  <a:lnTo>
                    <a:pt x="4816592" y="0"/>
                  </a:lnTo>
                  <a:lnTo>
                    <a:pt x="4816592" y="2331197"/>
                  </a:lnTo>
                  <a:lnTo>
                    <a:pt x="0" y="2331197"/>
                  </a:lnTo>
                  <a:close/>
                </a:path>
              </a:pathLst>
            </a:custGeom>
            <a:solidFill>
              <a:srgbClr val="072B3E"/>
            </a:solidFill>
            <a:ln>
              <a:noFill/>
            </a:ln>
          </p:spPr>
          <p:txBody>
            <a:bodyPr/>
            <a:lstStyle/>
            <a:p>
              <a:endParaRPr lang="en-US"/>
            </a:p>
          </p:txBody>
        </p:sp>
        <p:sp>
          <p:nvSpPr>
            <p:cNvPr id="423" name="Google Shape;423;p23"/>
            <p:cNvSpPr txBox="1"/>
            <p:nvPr/>
          </p:nvSpPr>
          <p:spPr>
            <a:xfrm>
              <a:off x="0" y="0"/>
              <a:ext cx="4816500" cy="2331300"/>
            </a:xfrm>
            <a:prstGeom prst="rect">
              <a:avLst/>
            </a:prstGeom>
            <a:noFill/>
            <a:ln>
              <a:noFill/>
            </a:ln>
          </p:spPr>
          <p:txBody>
            <a:bodyPr spcFirstLastPara="1" wrap="square" lIns="50800" tIns="50800" rIns="50800" bIns="50800" anchor="ctr" anchorCtr="0">
              <a:noAutofit/>
            </a:bodyPr>
            <a:lstStyle/>
            <a:p>
              <a:pPr marL="0" marR="0" lvl="0" indent="0" algn="l" rtl="0">
                <a:lnSpc>
                  <a:spcPct val="20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cxnSp>
        <p:nvCxnSpPr>
          <p:cNvPr id="424" name="Google Shape;424;p23"/>
          <p:cNvCxnSpPr/>
          <p:nvPr/>
        </p:nvCxnSpPr>
        <p:spPr>
          <a:xfrm>
            <a:off x="0" y="1426212"/>
            <a:ext cx="18570600" cy="0"/>
          </a:xfrm>
          <a:prstGeom prst="straightConnector1">
            <a:avLst/>
          </a:prstGeom>
          <a:noFill/>
          <a:ln w="19050" cap="flat" cmpd="sng">
            <a:solidFill>
              <a:srgbClr val="FFFFFF"/>
            </a:solidFill>
            <a:prstDash val="solid"/>
            <a:round/>
            <a:headEnd type="none" w="sm" len="sm"/>
            <a:tailEnd type="none" w="sm" len="sm"/>
          </a:ln>
        </p:spPr>
      </p:cxnSp>
      <p:sp>
        <p:nvSpPr>
          <p:cNvPr id="425" name="Google Shape;425;p23"/>
          <p:cNvSpPr txBox="1"/>
          <p:nvPr/>
        </p:nvSpPr>
        <p:spPr>
          <a:xfrm>
            <a:off x="1548328" y="584201"/>
            <a:ext cx="1095300" cy="2154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endParaRPr/>
          </a:p>
        </p:txBody>
      </p:sp>
      <p:sp>
        <p:nvSpPr>
          <p:cNvPr id="426" name="Google Shape;426;p23"/>
          <p:cNvSpPr txBox="1"/>
          <p:nvPr/>
        </p:nvSpPr>
        <p:spPr>
          <a:xfrm>
            <a:off x="8856051" y="3335150"/>
            <a:ext cx="1073700" cy="1386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endParaRPr sz="900"/>
          </a:p>
        </p:txBody>
      </p:sp>
      <p:sp>
        <p:nvSpPr>
          <p:cNvPr id="427" name="Google Shape;427;p23"/>
          <p:cNvSpPr txBox="1"/>
          <p:nvPr/>
        </p:nvSpPr>
        <p:spPr>
          <a:xfrm>
            <a:off x="349300" y="361000"/>
            <a:ext cx="9720900" cy="6618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4300" b="1">
                <a:solidFill>
                  <a:srgbClr val="FFFFFF"/>
                </a:solidFill>
                <a:latin typeface="Montserrat"/>
                <a:ea typeface="Montserrat"/>
                <a:cs typeface="Montserrat"/>
                <a:sym typeface="Montserrat"/>
              </a:rPr>
              <a:t>Peak Times of Delay By Airport</a:t>
            </a:r>
            <a:endParaRPr sz="4300"/>
          </a:p>
        </p:txBody>
      </p:sp>
      <p:cxnSp>
        <p:nvCxnSpPr>
          <p:cNvPr id="428" name="Google Shape;428;p23"/>
          <p:cNvCxnSpPr/>
          <p:nvPr/>
        </p:nvCxnSpPr>
        <p:spPr>
          <a:xfrm rot="10800000" flipH="1">
            <a:off x="12513877" y="933113"/>
            <a:ext cx="1029900" cy="300"/>
          </a:xfrm>
          <a:prstGeom prst="straightConnector1">
            <a:avLst/>
          </a:prstGeom>
          <a:noFill/>
          <a:ln w="28575" cap="flat" cmpd="sng">
            <a:solidFill>
              <a:srgbClr val="FFFFFF">
                <a:alpha val="69800"/>
              </a:srgbClr>
            </a:solidFill>
            <a:prstDash val="solid"/>
            <a:round/>
            <a:headEnd type="none" w="sm" len="sm"/>
            <a:tailEnd type="none" w="sm" len="sm"/>
          </a:ln>
        </p:spPr>
      </p:cxnSp>
      <p:sp>
        <p:nvSpPr>
          <p:cNvPr id="429" name="Google Shape;429;p23"/>
          <p:cNvSpPr txBox="1"/>
          <p:nvPr/>
        </p:nvSpPr>
        <p:spPr>
          <a:xfrm>
            <a:off x="10354200" y="593750"/>
            <a:ext cx="9000600" cy="231000"/>
          </a:xfrm>
          <a:prstGeom prst="rect">
            <a:avLst/>
          </a:prstGeom>
          <a:noFill/>
          <a:ln>
            <a:noFill/>
          </a:ln>
        </p:spPr>
        <p:txBody>
          <a:bodyPr spcFirstLastPara="1" wrap="square" lIns="0" tIns="0" rIns="0" bIns="0" anchor="t" anchorCtr="0">
            <a:spAutoFit/>
          </a:bodyPr>
          <a:lstStyle/>
          <a:p>
            <a:pPr marL="0" lvl="0" indent="0" algn="l" rtl="0">
              <a:lnSpc>
                <a:spcPct val="140000"/>
              </a:lnSpc>
              <a:spcBef>
                <a:spcPts val="0"/>
              </a:spcBef>
              <a:spcAft>
                <a:spcPts val="0"/>
              </a:spcAft>
              <a:buSzPts val="1100"/>
              <a:buNone/>
            </a:pPr>
            <a:r>
              <a:rPr lang="en-US" sz="1500">
                <a:solidFill>
                  <a:srgbClr val="FFFFFF"/>
                </a:solidFill>
                <a:latin typeface="Open Sans"/>
                <a:ea typeface="Open Sans"/>
                <a:cs typeface="Open Sans"/>
                <a:sym typeface="Open Sans"/>
              </a:rPr>
              <a:t>PROJECT OVERVIEW               EDA               MODELS BUILDUP            BUSINESS INSIGHTS</a:t>
            </a:r>
            <a:endParaRPr sz="1500">
              <a:solidFill>
                <a:srgbClr val="FFFFFF"/>
              </a:solidFill>
              <a:latin typeface="Open Sans"/>
              <a:ea typeface="Open Sans"/>
              <a:cs typeface="Open Sans"/>
              <a:sym typeface="Open Sans"/>
            </a:endParaRPr>
          </a:p>
        </p:txBody>
      </p:sp>
      <p:pic>
        <p:nvPicPr>
          <p:cNvPr id="430" name="Google Shape;430;p23"/>
          <p:cNvPicPr preferRelativeResize="0"/>
          <p:nvPr/>
        </p:nvPicPr>
        <p:blipFill>
          <a:blip r:embed="rId3">
            <a:alphaModFix/>
          </a:blip>
          <a:stretch>
            <a:fillRect/>
          </a:stretch>
        </p:blipFill>
        <p:spPr>
          <a:xfrm>
            <a:off x="1111300" y="2115125"/>
            <a:ext cx="7462823" cy="4443100"/>
          </a:xfrm>
          <a:prstGeom prst="rect">
            <a:avLst/>
          </a:prstGeom>
          <a:noFill/>
          <a:ln>
            <a:noFill/>
          </a:ln>
        </p:spPr>
      </p:pic>
      <p:sp>
        <p:nvSpPr>
          <p:cNvPr id="431" name="Google Shape;431;p23"/>
          <p:cNvSpPr/>
          <p:nvPr/>
        </p:nvSpPr>
        <p:spPr>
          <a:xfrm>
            <a:off x="6560020" y="3213915"/>
            <a:ext cx="806700" cy="3235500"/>
          </a:xfrm>
          <a:prstGeom prst="roundRect">
            <a:avLst>
              <a:gd name="adj" fmla="val 16667"/>
            </a:avLst>
          </a:prstGeom>
          <a:solidFill>
            <a:srgbClr val="FF0000">
              <a:alpha val="48640"/>
            </a:srgbClr>
          </a:solidFill>
          <a:ln w="19050" cap="flat" cmpd="sng">
            <a:solidFill>
              <a:srgbClr val="FF0000"/>
            </a:solidFill>
            <a:prstDash val="solid"/>
            <a:round/>
            <a:headEnd type="none" w="sm" len="sm"/>
            <a:tailEnd type="none" w="sm" len="sm"/>
          </a:ln>
          <a:effectLst>
            <a:outerShdw blurRad="57150" dist="19050" dir="5400000" algn="bl" rotWithShape="0">
              <a:srgbClr val="000000">
                <a:alpha val="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ontserrat"/>
              <a:ea typeface="Montserrat"/>
              <a:cs typeface="Montserrat"/>
              <a:sym typeface="Montserrat"/>
            </a:endParaRPr>
          </a:p>
        </p:txBody>
      </p:sp>
      <p:sp>
        <p:nvSpPr>
          <p:cNvPr id="432" name="Google Shape;432;p23"/>
          <p:cNvSpPr/>
          <p:nvPr/>
        </p:nvSpPr>
        <p:spPr>
          <a:xfrm>
            <a:off x="2003521" y="2276224"/>
            <a:ext cx="506400" cy="4173300"/>
          </a:xfrm>
          <a:prstGeom prst="roundRect">
            <a:avLst>
              <a:gd name="adj" fmla="val 16667"/>
            </a:avLst>
          </a:prstGeom>
          <a:solidFill>
            <a:srgbClr val="FF0000">
              <a:alpha val="48640"/>
            </a:srgbClr>
          </a:soli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ontserrat"/>
              <a:ea typeface="Montserrat"/>
              <a:cs typeface="Montserrat"/>
              <a:sym typeface="Montserrat"/>
            </a:endParaRPr>
          </a:p>
        </p:txBody>
      </p:sp>
      <p:sp>
        <p:nvSpPr>
          <p:cNvPr id="433" name="Google Shape;433;p23"/>
          <p:cNvSpPr/>
          <p:nvPr/>
        </p:nvSpPr>
        <p:spPr>
          <a:xfrm>
            <a:off x="2562890" y="4793389"/>
            <a:ext cx="773700" cy="1656300"/>
          </a:xfrm>
          <a:prstGeom prst="roundRect">
            <a:avLst>
              <a:gd name="adj" fmla="val 16667"/>
            </a:avLst>
          </a:prstGeom>
          <a:solidFill>
            <a:srgbClr val="6AA84F">
              <a:alpha val="53640"/>
            </a:srgbClr>
          </a:solidFill>
          <a:ln w="19050"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ontserrat"/>
              <a:ea typeface="Montserrat"/>
              <a:cs typeface="Montserrat"/>
              <a:sym typeface="Montserrat"/>
            </a:endParaRPr>
          </a:p>
        </p:txBody>
      </p:sp>
      <p:pic>
        <p:nvPicPr>
          <p:cNvPr id="434" name="Google Shape;434;p23"/>
          <p:cNvPicPr preferRelativeResize="0"/>
          <p:nvPr/>
        </p:nvPicPr>
        <p:blipFill>
          <a:blip r:embed="rId4">
            <a:alphaModFix/>
          </a:blip>
          <a:stretch>
            <a:fillRect/>
          </a:stretch>
        </p:blipFill>
        <p:spPr>
          <a:xfrm>
            <a:off x="8736000" y="2115126"/>
            <a:ext cx="7788826" cy="4443100"/>
          </a:xfrm>
          <a:prstGeom prst="rect">
            <a:avLst/>
          </a:prstGeom>
          <a:noFill/>
          <a:ln>
            <a:noFill/>
          </a:ln>
        </p:spPr>
      </p:pic>
      <p:sp>
        <p:nvSpPr>
          <p:cNvPr id="435" name="Google Shape;435;p23"/>
          <p:cNvSpPr/>
          <p:nvPr/>
        </p:nvSpPr>
        <p:spPr>
          <a:xfrm>
            <a:off x="14682529" y="3236992"/>
            <a:ext cx="619200" cy="3303600"/>
          </a:xfrm>
          <a:prstGeom prst="roundRect">
            <a:avLst>
              <a:gd name="adj" fmla="val 16667"/>
            </a:avLst>
          </a:prstGeom>
          <a:solidFill>
            <a:srgbClr val="FF0000">
              <a:alpha val="48640"/>
            </a:srgbClr>
          </a:solidFill>
          <a:ln w="19050" cap="flat" cmpd="sng">
            <a:solidFill>
              <a:srgbClr val="FF0000"/>
            </a:solidFill>
            <a:prstDash val="solid"/>
            <a:round/>
            <a:headEnd type="none" w="sm" len="sm"/>
            <a:tailEnd type="none" w="sm" len="sm"/>
          </a:ln>
          <a:effectLst>
            <a:outerShdw blurRad="57150" dist="19050" dir="5400000" algn="bl" rotWithShape="0">
              <a:srgbClr val="000000">
                <a:alpha val="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ontserrat"/>
              <a:ea typeface="Montserrat"/>
              <a:cs typeface="Montserrat"/>
              <a:sym typeface="Montserrat"/>
            </a:endParaRPr>
          </a:p>
        </p:txBody>
      </p:sp>
      <p:sp>
        <p:nvSpPr>
          <p:cNvPr id="436" name="Google Shape;436;p23"/>
          <p:cNvSpPr/>
          <p:nvPr/>
        </p:nvSpPr>
        <p:spPr>
          <a:xfrm>
            <a:off x="9684139" y="2279604"/>
            <a:ext cx="841800" cy="4260900"/>
          </a:xfrm>
          <a:prstGeom prst="roundRect">
            <a:avLst>
              <a:gd name="adj" fmla="val 16667"/>
            </a:avLst>
          </a:prstGeom>
          <a:solidFill>
            <a:srgbClr val="FF0000">
              <a:alpha val="48640"/>
            </a:srgbClr>
          </a:soli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ontserrat"/>
              <a:ea typeface="Montserrat"/>
              <a:cs typeface="Montserrat"/>
              <a:sym typeface="Montserrat"/>
            </a:endParaRPr>
          </a:p>
        </p:txBody>
      </p:sp>
      <p:sp>
        <p:nvSpPr>
          <p:cNvPr id="437" name="Google Shape;437;p23"/>
          <p:cNvSpPr/>
          <p:nvPr/>
        </p:nvSpPr>
        <p:spPr>
          <a:xfrm>
            <a:off x="11111071" y="4849640"/>
            <a:ext cx="619200" cy="1690800"/>
          </a:xfrm>
          <a:prstGeom prst="roundRect">
            <a:avLst>
              <a:gd name="adj" fmla="val 16667"/>
            </a:avLst>
          </a:prstGeom>
          <a:solidFill>
            <a:srgbClr val="6AA84F">
              <a:alpha val="53640"/>
            </a:srgbClr>
          </a:solidFill>
          <a:ln w="19050"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ontserrat"/>
              <a:ea typeface="Montserrat"/>
              <a:cs typeface="Montserrat"/>
              <a:sym typeface="Montserrat"/>
            </a:endParaRPr>
          </a:p>
        </p:txBody>
      </p:sp>
      <p:sp>
        <p:nvSpPr>
          <p:cNvPr id="438" name="Google Shape;438;p23"/>
          <p:cNvSpPr txBox="1"/>
          <p:nvPr/>
        </p:nvSpPr>
        <p:spPr>
          <a:xfrm>
            <a:off x="3795450" y="6924050"/>
            <a:ext cx="5364900" cy="292500"/>
          </a:xfrm>
          <a:prstGeom prst="rect">
            <a:avLst/>
          </a:prstGeom>
          <a:noFill/>
          <a:ln>
            <a:noFill/>
          </a:ln>
        </p:spPr>
        <p:txBody>
          <a:bodyPr spcFirstLastPara="1" wrap="square" lIns="0" tIns="0" rIns="0" bIns="0" anchor="t" anchorCtr="0">
            <a:spAutoFit/>
          </a:bodyPr>
          <a:lstStyle/>
          <a:p>
            <a:pPr marL="457200" marR="0" lvl="0" indent="0" algn="l" rtl="0">
              <a:lnSpc>
                <a:spcPct val="120000"/>
              </a:lnSpc>
              <a:spcBef>
                <a:spcPts val="0"/>
              </a:spcBef>
              <a:spcAft>
                <a:spcPts val="0"/>
              </a:spcAft>
              <a:buNone/>
            </a:pPr>
            <a:r>
              <a:rPr lang="en-US" sz="1900" b="1">
                <a:solidFill>
                  <a:srgbClr val="FFFFFF"/>
                </a:solidFill>
                <a:latin typeface="Montserrat"/>
                <a:ea typeface="Montserrat"/>
                <a:cs typeface="Montserrat"/>
                <a:sym typeface="Montserrat"/>
              </a:rPr>
              <a:t>Departure Hour</a:t>
            </a:r>
            <a:endParaRPr sz="1900">
              <a:solidFill>
                <a:srgbClr val="FFFFFF"/>
              </a:solidFill>
              <a:latin typeface="Montserrat"/>
              <a:ea typeface="Montserrat"/>
              <a:cs typeface="Montserrat"/>
              <a:sym typeface="Montserrat"/>
            </a:endParaRPr>
          </a:p>
        </p:txBody>
      </p:sp>
      <p:sp>
        <p:nvSpPr>
          <p:cNvPr id="439" name="Google Shape;439;p23"/>
          <p:cNvSpPr txBox="1"/>
          <p:nvPr/>
        </p:nvSpPr>
        <p:spPr>
          <a:xfrm>
            <a:off x="7595025" y="6924050"/>
            <a:ext cx="5364900" cy="292500"/>
          </a:xfrm>
          <a:prstGeom prst="rect">
            <a:avLst/>
          </a:prstGeom>
          <a:noFill/>
          <a:ln>
            <a:noFill/>
          </a:ln>
        </p:spPr>
        <p:txBody>
          <a:bodyPr spcFirstLastPara="1" wrap="square" lIns="0" tIns="0" rIns="0" bIns="0" anchor="t" anchorCtr="0">
            <a:spAutoFit/>
          </a:bodyPr>
          <a:lstStyle/>
          <a:p>
            <a:pPr marL="457200" marR="0" lvl="0" indent="0" algn="l" rtl="0">
              <a:lnSpc>
                <a:spcPct val="120000"/>
              </a:lnSpc>
              <a:spcBef>
                <a:spcPts val="0"/>
              </a:spcBef>
              <a:spcAft>
                <a:spcPts val="0"/>
              </a:spcAft>
              <a:buNone/>
            </a:pPr>
            <a:r>
              <a:rPr lang="en-US" sz="1900" b="1">
                <a:solidFill>
                  <a:srgbClr val="FFFFFF"/>
                </a:solidFill>
                <a:latin typeface="Montserrat"/>
                <a:ea typeface="Montserrat"/>
                <a:cs typeface="Montserrat"/>
                <a:sym typeface="Montserrat"/>
              </a:rPr>
              <a:t>Arrival Hour</a:t>
            </a:r>
            <a:endParaRPr sz="1900">
              <a:solidFill>
                <a:srgbClr val="FFFFFF"/>
              </a:solidFill>
              <a:latin typeface="Montserrat"/>
              <a:ea typeface="Montserrat"/>
              <a:cs typeface="Montserrat"/>
              <a:sym typeface="Montserrat"/>
            </a:endParaRPr>
          </a:p>
        </p:txBody>
      </p:sp>
      <p:sp>
        <p:nvSpPr>
          <p:cNvPr id="440" name="Google Shape;440;p23"/>
          <p:cNvSpPr txBox="1"/>
          <p:nvPr/>
        </p:nvSpPr>
        <p:spPr>
          <a:xfrm>
            <a:off x="8678700" y="1633113"/>
            <a:ext cx="11361900" cy="523200"/>
          </a:xfrm>
          <a:prstGeom prst="rect">
            <a:avLst/>
          </a:prstGeom>
          <a:noFill/>
          <a:ln>
            <a:noFill/>
          </a:ln>
        </p:spPr>
        <p:txBody>
          <a:bodyPr spcFirstLastPara="1" wrap="square" lIns="91425" tIns="91425" rIns="91425" bIns="91425" anchor="t" anchorCtr="0">
            <a:spAutoFit/>
          </a:bodyPr>
          <a:lstStyle/>
          <a:p>
            <a:pPr marL="0" lvl="0" indent="0" algn="l" rtl="0">
              <a:lnSpc>
                <a:spcPct val="120000"/>
              </a:lnSpc>
              <a:spcBef>
                <a:spcPts val="0"/>
              </a:spcBef>
              <a:spcAft>
                <a:spcPts val="0"/>
              </a:spcAft>
              <a:buNone/>
            </a:pPr>
            <a:r>
              <a:rPr lang="en-US" sz="2200" b="1">
                <a:solidFill>
                  <a:schemeClr val="lt1"/>
                </a:solidFill>
                <a:latin typeface="Montserrat"/>
                <a:ea typeface="Montserrat"/>
                <a:cs typeface="Montserrat"/>
                <a:sym typeface="Montserrat"/>
              </a:rPr>
              <a:t>By airport where the flight is arriving at</a:t>
            </a:r>
            <a:endParaRPr sz="600">
              <a:solidFill>
                <a:schemeClr val="dk1"/>
              </a:solidFill>
              <a:latin typeface="Montserrat"/>
              <a:ea typeface="Montserrat"/>
              <a:cs typeface="Montserrat"/>
              <a:sym typeface="Montserrat"/>
            </a:endParaRPr>
          </a:p>
        </p:txBody>
      </p:sp>
      <p:sp>
        <p:nvSpPr>
          <p:cNvPr id="441" name="Google Shape;441;p23"/>
          <p:cNvSpPr/>
          <p:nvPr/>
        </p:nvSpPr>
        <p:spPr>
          <a:xfrm>
            <a:off x="1156800" y="9173950"/>
            <a:ext cx="10241400" cy="828000"/>
          </a:xfrm>
          <a:prstGeom prst="rect">
            <a:avLst/>
          </a:prstGeom>
          <a:solidFill>
            <a:srgbClr val="0D70A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ontserrat"/>
              <a:ea typeface="Montserrat"/>
              <a:cs typeface="Montserrat"/>
              <a:sym typeface="Montserrat"/>
            </a:endParaRPr>
          </a:p>
        </p:txBody>
      </p:sp>
      <p:sp>
        <p:nvSpPr>
          <p:cNvPr id="442" name="Google Shape;442;p23"/>
          <p:cNvSpPr txBox="1"/>
          <p:nvPr/>
        </p:nvSpPr>
        <p:spPr>
          <a:xfrm>
            <a:off x="1066800" y="1600200"/>
            <a:ext cx="6790500" cy="929700"/>
          </a:xfrm>
          <a:prstGeom prst="rect">
            <a:avLst/>
          </a:prstGeom>
          <a:noFill/>
          <a:ln>
            <a:noFill/>
          </a:ln>
        </p:spPr>
        <p:txBody>
          <a:bodyPr spcFirstLastPara="1" wrap="square" lIns="91425" tIns="91425" rIns="91425" bIns="91425" anchor="t" anchorCtr="0">
            <a:spAutoFit/>
          </a:bodyPr>
          <a:lstStyle/>
          <a:p>
            <a:pPr marL="0" lvl="0" indent="0" algn="l" rtl="0">
              <a:lnSpc>
                <a:spcPct val="120000"/>
              </a:lnSpc>
              <a:spcBef>
                <a:spcPts val="0"/>
              </a:spcBef>
              <a:spcAft>
                <a:spcPts val="0"/>
              </a:spcAft>
              <a:buNone/>
            </a:pPr>
            <a:r>
              <a:rPr lang="en-US" sz="2200" b="1">
                <a:solidFill>
                  <a:schemeClr val="lt1"/>
                </a:solidFill>
                <a:latin typeface="Montserrat"/>
                <a:ea typeface="Montserrat"/>
                <a:cs typeface="Montserrat"/>
                <a:sym typeface="Montserrat"/>
              </a:rPr>
              <a:t>By airport where the flight is departing from</a:t>
            </a:r>
            <a:endParaRPr sz="600">
              <a:solidFill>
                <a:schemeClr val="dk1"/>
              </a:solidFill>
              <a:latin typeface="Montserrat"/>
              <a:ea typeface="Montserrat"/>
              <a:cs typeface="Montserrat"/>
              <a:sym typeface="Montserrat"/>
            </a:endParaRPr>
          </a:p>
          <a:p>
            <a:pPr marL="0" lvl="0" indent="0" algn="l" rtl="0">
              <a:lnSpc>
                <a:spcPct val="120000"/>
              </a:lnSpc>
              <a:spcBef>
                <a:spcPts val="0"/>
              </a:spcBef>
              <a:spcAft>
                <a:spcPts val="0"/>
              </a:spcAft>
              <a:buNone/>
            </a:pPr>
            <a:endParaRPr sz="2200" b="1">
              <a:solidFill>
                <a:schemeClr val="lt1"/>
              </a:solidFill>
              <a:latin typeface="Montserrat"/>
              <a:ea typeface="Montserrat"/>
              <a:cs typeface="Montserrat"/>
              <a:sym typeface="Montserrat"/>
            </a:endParaRPr>
          </a:p>
        </p:txBody>
      </p:sp>
      <p:sp>
        <p:nvSpPr>
          <p:cNvPr id="443" name="Google Shape;443;p23"/>
          <p:cNvSpPr txBox="1"/>
          <p:nvPr/>
        </p:nvSpPr>
        <p:spPr>
          <a:xfrm>
            <a:off x="763800" y="7638475"/>
            <a:ext cx="3078300" cy="292500"/>
          </a:xfrm>
          <a:prstGeom prst="rect">
            <a:avLst/>
          </a:prstGeom>
          <a:noFill/>
          <a:ln>
            <a:noFill/>
          </a:ln>
        </p:spPr>
        <p:txBody>
          <a:bodyPr spcFirstLastPara="1" wrap="square" lIns="0" tIns="0" rIns="0" bIns="0" anchor="t" anchorCtr="0">
            <a:spAutoFit/>
          </a:bodyPr>
          <a:lstStyle/>
          <a:p>
            <a:pPr marL="457200" marR="0" lvl="0" indent="0" algn="l" rtl="0">
              <a:lnSpc>
                <a:spcPct val="120000"/>
              </a:lnSpc>
              <a:spcBef>
                <a:spcPts val="0"/>
              </a:spcBef>
              <a:spcAft>
                <a:spcPts val="0"/>
              </a:spcAft>
              <a:buNone/>
            </a:pPr>
            <a:r>
              <a:rPr lang="en-US" sz="1900">
                <a:solidFill>
                  <a:srgbClr val="FFFFFF"/>
                </a:solidFill>
                <a:latin typeface="Montserrat"/>
                <a:ea typeface="Montserrat"/>
                <a:cs typeface="Montserrat"/>
                <a:sym typeface="Montserrat"/>
              </a:rPr>
              <a:t>High Delay Periods</a:t>
            </a:r>
            <a:endParaRPr sz="1900">
              <a:solidFill>
                <a:srgbClr val="FFFFFF"/>
              </a:solidFill>
              <a:latin typeface="Montserrat"/>
              <a:ea typeface="Montserrat"/>
              <a:cs typeface="Montserrat"/>
              <a:sym typeface="Montserrat"/>
            </a:endParaRPr>
          </a:p>
        </p:txBody>
      </p:sp>
      <p:sp>
        <p:nvSpPr>
          <p:cNvPr id="444" name="Google Shape;444;p23"/>
          <p:cNvSpPr txBox="1"/>
          <p:nvPr/>
        </p:nvSpPr>
        <p:spPr>
          <a:xfrm>
            <a:off x="763800" y="8522875"/>
            <a:ext cx="3078300" cy="292500"/>
          </a:xfrm>
          <a:prstGeom prst="rect">
            <a:avLst/>
          </a:prstGeom>
          <a:noFill/>
          <a:ln>
            <a:noFill/>
          </a:ln>
        </p:spPr>
        <p:txBody>
          <a:bodyPr spcFirstLastPara="1" wrap="square" lIns="0" tIns="0" rIns="0" bIns="0" anchor="t" anchorCtr="0">
            <a:spAutoFit/>
          </a:bodyPr>
          <a:lstStyle/>
          <a:p>
            <a:pPr marL="457200" marR="0" lvl="0" indent="0" algn="l" rtl="0">
              <a:lnSpc>
                <a:spcPct val="120000"/>
              </a:lnSpc>
              <a:spcBef>
                <a:spcPts val="0"/>
              </a:spcBef>
              <a:spcAft>
                <a:spcPts val="0"/>
              </a:spcAft>
              <a:buNone/>
            </a:pPr>
            <a:r>
              <a:rPr lang="en-US" sz="1900">
                <a:solidFill>
                  <a:srgbClr val="FFFFFF"/>
                </a:solidFill>
                <a:latin typeface="Montserrat"/>
                <a:ea typeface="Montserrat"/>
                <a:cs typeface="Montserrat"/>
                <a:sym typeface="Montserrat"/>
              </a:rPr>
              <a:t>Lowest Delay Rates</a:t>
            </a:r>
            <a:endParaRPr sz="1900">
              <a:solidFill>
                <a:srgbClr val="FFFFFF"/>
              </a:solidFill>
              <a:latin typeface="Montserrat"/>
              <a:ea typeface="Montserrat"/>
              <a:cs typeface="Montserrat"/>
              <a:sym typeface="Montserrat"/>
            </a:endParaRPr>
          </a:p>
        </p:txBody>
      </p:sp>
      <p:sp>
        <p:nvSpPr>
          <p:cNvPr id="445" name="Google Shape;445;p23"/>
          <p:cNvSpPr txBox="1"/>
          <p:nvPr/>
        </p:nvSpPr>
        <p:spPr>
          <a:xfrm>
            <a:off x="3768200" y="7645575"/>
            <a:ext cx="4119600" cy="292500"/>
          </a:xfrm>
          <a:prstGeom prst="rect">
            <a:avLst/>
          </a:prstGeom>
          <a:noFill/>
          <a:ln>
            <a:noFill/>
          </a:ln>
        </p:spPr>
        <p:txBody>
          <a:bodyPr spcFirstLastPara="1" wrap="square" lIns="0" tIns="0" rIns="0" bIns="0" anchor="t" anchorCtr="0">
            <a:spAutoFit/>
          </a:bodyPr>
          <a:lstStyle/>
          <a:p>
            <a:pPr marL="457200" marR="0" lvl="0" indent="0" algn="l" rtl="0">
              <a:lnSpc>
                <a:spcPct val="120000"/>
              </a:lnSpc>
              <a:spcBef>
                <a:spcPts val="0"/>
              </a:spcBef>
              <a:spcAft>
                <a:spcPts val="0"/>
              </a:spcAft>
              <a:buNone/>
            </a:pPr>
            <a:r>
              <a:rPr lang="en-US" sz="1900">
                <a:solidFill>
                  <a:srgbClr val="FFFFFF"/>
                </a:solidFill>
                <a:latin typeface="Montserrat"/>
                <a:ea typeface="Montserrat"/>
                <a:cs typeface="Montserrat"/>
                <a:sym typeface="Montserrat"/>
              </a:rPr>
              <a:t>Midnight–3 AM, 6–8 PM</a:t>
            </a:r>
            <a:endParaRPr sz="1900">
              <a:solidFill>
                <a:srgbClr val="FFFFFF"/>
              </a:solidFill>
              <a:latin typeface="Montserrat"/>
              <a:ea typeface="Montserrat"/>
              <a:cs typeface="Montserrat"/>
              <a:sym typeface="Montserrat"/>
            </a:endParaRPr>
          </a:p>
        </p:txBody>
      </p:sp>
      <p:sp>
        <p:nvSpPr>
          <p:cNvPr id="446" name="Google Shape;446;p23"/>
          <p:cNvSpPr txBox="1"/>
          <p:nvPr/>
        </p:nvSpPr>
        <p:spPr>
          <a:xfrm>
            <a:off x="7552700" y="7644900"/>
            <a:ext cx="4119600" cy="292500"/>
          </a:xfrm>
          <a:prstGeom prst="rect">
            <a:avLst/>
          </a:prstGeom>
          <a:noFill/>
          <a:ln>
            <a:noFill/>
          </a:ln>
        </p:spPr>
        <p:txBody>
          <a:bodyPr spcFirstLastPara="1" wrap="square" lIns="0" tIns="0" rIns="0" bIns="0" anchor="t" anchorCtr="0">
            <a:spAutoFit/>
          </a:bodyPr>
          <a:lstStyle/>
          <a:p>
            <a:pPr marL="457200" marR="0" lvl="0" indent="0" algn="l" rtl="0">
              <a:lnSpc>
                <a:spcPct val="120000"/>
              </a:lnSpc>
              <a:spcBef>
                <a:spcPts val="0"/>
              </a:spcBef>
              <a:spcAft>
                <a:spcPts val="0"/>
              </a:spcAft>
              <a:buNone/>
            </a:pPr>
            <a:r>
              <a:rPr lang="en-US" sz="1900">
                <a:solidFill>
                  <a:srgbClr val="FFFFFF"/>
                </a:solidFill>
                <a:latin typeface="Montserrat"/>
                <a:ea typeface="Montserrat"/>
                <a:cs typeface="Montserrat"/>
                <a:sym typeface="Montserrat"/>
              </a:rPr>
              <a:t>Midnight–3 AM, 6–8 PM</a:t>
            </a:r>
            <a:endParaRPr sz="1900">
              <a:solidFill>
                <a:srgbClr val="FFFFFF"/>
              </a:solidFill>
              <a:latin typeface="Montserrat"/>
              <a:ea typeface="Montserrat"/>
              <a:cs typeface="Montserrat"/>
              <a:sym typeface="Montserrat"/>
            </a:endParaRPr>
          </a:p>
        </p:txBody>
      </p:sp>
      <p:sp>
        <p:nvSpPr>
          <p:cNvPr id="447" name="Google Shape;447;p23"/>
          <p:cNvSpPr txBox="1"/>
          <p:nvPr/>
        </p:nvSpPr>
        <p:spPr>
          <a:xfrm>
            <a:off x="3781875" y="8488150"/>
            <a:ext cx="4119600" cy="292500"/>
          </a:xfrm>
          <a:prstGeom prst="rect">
            <a:avLst/>
          </a:prstGeom>
          <a:noFill/>
          <a:ln>
            <a:noFill/>
          </a:ln>
        </p:spPr>
        <p:txBody>
          <a:bodyPr spcFirstLastPara="1" wrap="square" lIns="0" tIns="0" rIns="0" bIns="0" anchor="t" anchorCtr="0">
            <a:spAutoFit/>
          </a:bodyPr>
          <a:lstStyle/>
          <a:p>
            <a:pPr marL="457200" marR="0" lvl="0" indent="0" algn="l" rtl="0">
              <a:lnSpc>
                <a:spcPct val="120000"/>
              </a:lnSpc>
              <a:spcBef>
                <a:spcPts val="0"/>
              </a:spcBef>
              <a:spcAft>
                <a:spcPts val="0"/>
              </a:spcAft>
              <a:buNone/>
            </a:pPr>
            <a:r>
              <a:rPr lang="en-US" sz="1900">
                <a:solidFill>
                  <a:srgbClr val="FFFFFF"/>
                </a:solidFill>
                <a:latin typeface="Montserrat"/>
                <a:ea typeface="Montserrat"/>
                <a:cs typeface="Montserrat"/>
                <a:sym typeface="Montserrat"/>
              </a:rPr>
              <a:t>Early morning (3–5 AM)</a:t>
            </a:r>
            <a:endParaRPr sz="1900">
              <a:solidFill>
                <a:srgbClr val="FFFFFF"/>
              </a:solidFill>
              <a:latin typeface="Montserrat"/>
              <a:ea typeface="Montserrat"/>
              <a:cs typeface="Montserrat"/>
              <a:sym typeface="Montserrat"/>
            </a:endParaRPr>
          </a:p>
        </p:txBody>
      </p:sp>
      <p:sp>
        <p:nvSpPr>
          <p:cNvPr id="448" name="Google Shape;448;p23"/>
          <p:cNvSpPr txBox="1"/>
          <p:nvPr/>
        </p:nvSpPr>
        <p:spPr>
          <a:xfrm>
            <a:off x="7515675" y="8488150"/>
            <a:ext cx="4119600" cy="292500"/>
          </a:xfrm>
          <a:prstGeom prst="rect">
            <a:avLst/>
          </a:prstGeom>
          <a:noFill/>
          <a:ln>
            <a:noFill/>
          </a:ln>
        </p:spPr>
        <p:txBody>
          <a:bodyPr spcFirstLastPara="1" wrap="square" lIns="0" tIns="0" rIns="0" bIns="0" anchor="t" anchorCtr="0">
            <a:spAutoFit/>
          </a:bodyPr>
          <a:lstStyle/>
          <a:p>
            <a:pPr marL="457200" marR="0" lvl="0" indent="0" algn="l" rtl="0">
              <a:lnSpc>
                <a:spcPct val="120000"/>
              </a:lnSpc>
              <a:spcBef>
                <a:spcPts val="0"/>
              </a:spcBef>
              <a:spcAft>
                <a:spcPts val="0"/>
              </a:spcAft>
              <a:buNone/>
            </a:pPr>
            <a:r>
              <a:rPr lang="en-US" sz="1900">
                <a:solidFill>
                  <a:srgbClr val="FFFFFF"/>
                </a:solidFill>
                <a:latin typeface="Montserrat"/>
                <a:ea typeface="Montserrat"/>
                <a:cs typeface="Montserrat"/>
                <a:sym typeface="Montserrat"/>
              </a:rPr>
              <a:t>Early morning (6–7 AM)</a:t>
            </a:r>
            <a:endParaRPr sz="1900">
              <a:solidFill>
                <a:srgbClr val="FFFFFF"/>
              </a:solidFill>
              <a:latin typeface="Montserrat"/>
              <a:ea typeface="Montserrat"/>
              <a:cs typeface="Montserrat"/>
              <a:sym typeface="Montserrat"/>
            </a:endParaRPr>
          </a:p>
        </p:txBody>
      </p:sp>
      <p:cxnSp>
        <p:nvCxnSpPr>
          <p:cNvPr id="449" name="Google Shape;449;p23"/>
          <p:cNvCxnSpPr/>
          <p:nvPr/>
        </p:nvCxnSpPr>
        <p:spPr>
          <a:xfrm rot="10800000" flipH="1">
            <a:off x="1143000" y="7344312"/>
            <a:ext cx="10122900" cy="25500"/>
          </a:xfrm>
          <a:prstGeom prst="straightConnector1">
            <a:avLst/>
          </a:prstGeom>
          <a:noFill/>
          <a:ln w="19050" cap="flat" cmpd="sng">
            <a:solidFill>
              <a:srgbClr val="FFFFFF"/>
            </a:solidFill>
            <a:prstDash val="solid"/>
            <a:round/>
            <a:headEnd type="none" w="sm" len="sm"/>
            <a:tailEnd type="none" w="sm" len="sm"/>
          </a:ln>
        </p:spPr>
      </p:cxnSp>
      <p:cxnSp>
        <p:nvCxnSpPr>
          <p:cNvPr id="450" name="Google Shape;450;p23"/>
          <p:cNvCxnSpPr/>
          <p:nvPr/>
        </p:nvCxnSpPr>
        <p:spPr>
          <a:xfrm rot="10800000" flipH="1">
            <a:off x="1143000" y="8182512"/>
            <a:ext cx="10122900" cy="25500"/>
          </a:xfrm>
          <a:prstGeom prst="straightConnector1">
            <a:avLst/>
          </a:prstGeom>
          <a:noFill/>
          <a:ln w="19050" cap="flat" cmpd="sng">
            <a:solidFill>
              <a:srgbClr val="FFFFFF"/>
            </a:solidFill>
            <a:prstDash val="solid"/>
            <a:round/>
            <a:headEnd type="none" w="sm" len="sm"/>
            <a:tailEnd type="none" w="sm" len="sm"/>
          </a:ln>
        </p:spPr>
      </p:cxnSp>
      <p:sp>
        <p:nvSpPr>
          <p:cNvPr id="451" name="Google Shape;451;p23"/>
          <p:cNvSpPr txBox="1"/>
          <p:nvPr/>
        </p:nvSpPr>
        <p:spPr>
          <a:xfrm>
            <a:off x="12625425" y="7496775"/>
            <a:ext cx="4198200" cy="2047200"/>
          </a:xfrm>
          <a:prstGeom prst="rect">
            <a:avLst/>
          </a:prstGeom>
          <a:noFill/>
          <a:ln>
            <a:noFill/>
          </a:ln>
        </p:spPr>
        <p:txBody>
          <a:bodyPr spcFirstLastPara="1" wrap="square" lIns="0" tIns="0" rIns="0" bIns="0" anchor="t" anchorCtr="0">
            <a:spAutoFit/>
          </a:bodyPr>
          <a:lstStyle/>
          <a:p>
            <a:pPr marL="457200" marR="0" lvl="0" indent="-349250" algn="l" rtl="0">
              <a:lnSpc>
                <a:spcPct val="150000"/>
              </a:lnSpc>
              <a:spcBef>
                <a:spcPts val="0"/>
              </a:spcBef>
              <a:spcAft>
                <a:spcPts val="0"/>
              </a:spcAft>
              <a:buClr>
                <a:srgbClr val="FFFFFF"/>
              </a:buClr>
              <a:buSzPts val="1900"/>
              <a:buFont typeface="Montserrat"/>
              <a:buAutoNum type="arabicPeriod"/>
            </a:pPr>
            <a:r>
              <a:rPr lang="en-US" sz="1900">
                <a:solidFill>
                  <a:srgbClr val="FFFFFF"/>
                </a:solidFill>
                <a:latin typeface="Montserrat"/>
                <a:ea typeface="Montserrat"/>
                <a:cs typeface="Montserrat"/>
                <a:sym typeface="Montserrat"/>
              </a:rPr>
              <a:t>Atlanta (ATL)</a:t>
            </a:r>
            <a:endParaRPr sz="1900">
              <a:solidFill>
                <a:srgbClr val="FFFFFF"/>
              </a:solidFill>
              <a:latin typeface="Montserrat"/>
              <a:ea typeface="Montserrat"/>
              <a:cs typeface="Montserrat"/>
              <a:sym typeface="Montserrat"/>
            </a:endParaRPr>
          </a:p>
          <a:p>
            <a:pPr marL="457200" marR="0" lvl="0" indent="-349250" algn="l" rtl="0">
              <a:lnSpc>
                <a:spcPct val="150000"/>
              </a:lnSpc>
              <a:spcBef>
                <a:spcPts val="0"/>
              </a:spcBef>
              <a:spcAft>
                <a:spcPts val="0"/>
              </a:spcAft>
              <a:buClr>
                <a:srgbClr val="FFFFFF"/>
              </a:buClr>
              <a:buSzPts val="1900"/>
              <a:buFont typeface="Montserrat"/>
              <a:buAutoNum type="arabicPeriod"/>
            </a:pPr>
            <a:r>
              <a:rPr lang="en-US" sz="1900">
                <a:solidFill>
                  <a:srgbClr val="FFFFFF"/>
                </a:solidFill>
                <a:latin typeface="Montserrat"/>
                <a:ea typeface="Montserrat"/>
                <a:cs typeface="Montserrat"/>
                <a:sym typeface="Montserrat"/>
              </a:rPr>
              <a:t>Denver (DEN)</a:t>
            </a:r>
            <a:endParaRPr sz="1900">
              <a:solidFill>
                <a:srgbClr val="FFFFFF"/>
              </a:solidFill>
              <a:latin typeface="Montserrat"/>
              <a:ea typeface="Montserrat"/>
              <a:cs typeface="Montserrat"/>
              <a:sym typeface="Montserrat"/>
            </a:endParaRPr>
          </a:p>
          <a:p>
            <a:pPr marL="457200" marR="0" lvl="0" indent="-349250" algn="l" rtl="0">
              <a:lnSpc>
                <a:spcPct val="150000"/>
              </a:lnSpc>
              <a:spcBef>
                <a:spcPts val="0"/>
              </a:spcBef>
              <a:spcAft>
                <a:spcPts val="0"/>
              </a:spcAft>
              <a:buClr>
                <a:srgbClr val="FFFFFF"/>
              </a:buClr>
              <a:buSzPts val="1900"/>
              <a:buFont typeface="Montserrat"/>
              <a:buAutoNum type="arabicPeriod"/>
            </a:pPr>
            <a:r>
              <a:rPr lang="en-US" sz="1900">
                <a:solidFill>
                  <a:srgbClr val="FFFFFF"/>
                </a:solidFill>
                <a:latin typeface="Montserrat"/>
                <a:ea typeface="Montserrat"/>
                <a:cs typeface="Montserrat"/>
                <a:sym typeface="Montserrat"/>
              </a:rPr>
              <a:t>Dallas (DFW)</a:t>
            </a:r>
            <a:endParaRPr sz="1900">
              <a:solidFill>
                <a:srgbClr val="FFFFFF"/>
              </a:solidFill>
              <a:latin typeface="Montserrat"/>
              <a:ea typeface="Montserrat"/>
              <a:cs typeface="Montserrat"/>
              <a:sym typeface="Montserrat"/>
            </a:endParaRPr>
          </a:p>
          <a:p>
            <a:pPr marL="457200" marR="0" lvl="0" indent="-349250" algn="l" rtl="0">
              <a:lnSpc>
                <a:spcPct val="150000"/>
              </a:lnSpc>
              <a:spcBef>
                <a:spcPts val="0"/>
              </a:spcBef>
              <a:spcAft>
                <a:spcPts val="0"/>
              </a:spcAft>
              <a:buClr>
                <a:srgbClr val="FFFFFF"/>
              </a:buClr>
              <a:buSzPts val="1900"/>
              <a:buFont typeface="Montserrat"/>
              <a:buAutoNum type="arabicPeriod"/>
            </a:pPr>
            <a:r>
              <a:rPr lang="en-US" sz="1900">
                <a:solidFill>
                  <a:srgbClr val="FFFFFF"/>
                </a:solidFill>
                <a:latin typeface="Montserrat"/>
                <a:ea typeface="Montserrat"/>
                <a:cs typeface="Montserrat"/>
                <a:sym typeface="Montserrat"/>
              </a:rPr>
              <a:t>Los Angeles (LAX)</a:t>
            </a:r>
            <a:endParaRPr sz="1900">
              <a:solidFill>
                <a:srgbClr val="FFFFFF"/>
              </a:solidFill>
              <a:latin typeface="Montserrat"/>
              <a:ea typeface="Montserrat"/>
              <a:cs typeface="Montserrat"/>
              <a:sym typeface="Montserrat"/>
            </a:endParaRPr>
          </a:p>
          <a:p>
            <a:pPr marL="457200" marR="0" lvl="0" indent="-349250" algn="l" rtl="0">
              <a:lnSpc>
                <a:spcPct val="150000"/>
              </a:lnSpc>
              <a:spcBef>
                <a:spcPts val="0"/>
              </a:spcBef>
              <a:spcAft>
                <a:spcPts val="0"/>
              </a:spcAft>
              <a:buClr>
                <a:srgbClr val="FFFFFF"/>
              </a:buClr>
              <a:buSzPts val="1900"/>
              <a:buFont typeface="Montserrat"/>
              <a:buAutoNum type="arabicPeriod"/>
            </a:pPr>
            <a:r>
              <a:rPr lang="en-US" sz="1900">
                <a:solidFill>
                  <a:srgbClr val="FFFFFF"/>
                </a:solidFill>
                <a:latin typeface="Montserrat"/>
                <a:ea typeface="Montserrat"/>
                <a:cs typeface="Montserrat"/>
                <a:sym typeface="Montserrat"/>
              </a:rPr>
              <a:t>Chicago (ORD)</a:t>
            </a:r>
            <a:endParaRPr sz="1900">
              <a:solidFill>
                <a:srgbClr val="FFFFFF"/>
              </a:solidFill>
              <a:latin typeface="Montserrat"/>
              <a:ea typeface="Montserrat"/>
              <a:cs typeface="Montserrat"/>
              <a:sym typeface="Montserrat"/>
            </a:endParaRPr>
          </a:p>
        </p:txBody>
      </p:sp>
      <p:sp>
        <p:nvSpPr>
          <p:cNvPr id="452" name="Google Shape;452;p23"/>
          <p:cNvSpPr txBox="1"/>
          <p:nvPr/>
        </p:nvSpPr>
        <p:spPr>
          <a:xfrm>
            <a:off x="12565525" y="6910700"/>
            <a:ext cx="4599900" cy="3387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2200" b="1">
                <a:solidFill>
                  <a:srgbClr val="FFFFFF"/>
                </a:solidFill>
                <a:latin typeface="Montserrat"/>
                <a:ea typeface="Montserrat"/>
                <a:cs typeface="Montserrat"/>
                <a:sym typeface="Montserrat"/>
              </a:rPr>
              <a:t>Top 5 Busiest Airports</a:t>
            </a:r>
            <a:endParaRPr sz="600">
              <a:latin typeface="Montserrat"/>
              <a:ea typeface="Montserrat"/>
              <a:cs typeface="Montserrat"/>
              <a:sym typeface="Montserrat"/>
            </a:endParaRPr>
          </a:p>
        </p:txBody>
      </p:sp>
      <p:sp>
        <p:nvSpPr>
          <p:cNvPr id="453" name="Google Shape;453;p23"/>
          <p:cNvSpPr/>
          <p:nvPr/>
        </p:nvSpPr>
        <p:spPr>
          <a:xfrm flipH="1">
            <a:off x="11882862" y="6857100"/>
            <a:ext cx="426837" cy="445913"/>
          </a:xfrm>
          <a:custGeom>
            <a:avLst/>
            <a:gdLst/>
            <a:ahLst/>
            <a:cxnLst/>
            <a:rect l="l" t="t" r="r" b="b"/>
            <a:pathLst>
              <a:path w="1434746" h="1426920" extrusionOk="0">
                <a:moveTo>
                  <a:pt x="1434746" y="0"/>
                </a:moveTo>
                <a:lnTo>
                  <a:pt x="0" y="0"/>
                </a:lnTo>
                <a:lnTo>
                  <a:pt x="0" y="1426921"/>
                </a:lnTo>
                <a:lnTo>
                  <a:pt x="1434746" y="1426921"/>
                </a:lnTo>
                <a:lnTo>
                  <a:pt x="1434746" y="0"/>
                </a:lnTo>
                <a:close/>
              </a:path>
            </a:pathLst>
          </a:custGeom>
          <a:blipFill rotWithShape="1">
            <a:blip r:embed="rId5">
              <a:alphaModFix/>
            </a:blip>
            <a:stretch>
              <a:fillRect/>
            </a:stretch>
          </a:blipFill>
          <a:ln>
            <a:noFill/>
          </a:ln>
        </p:spPr>
        <p:txBody>
          <a:bodyPr/>
          <a:lstStyle/>
          <a:p>
            <a:endParaRPr lang="en-US"/>
          </a:p>
        </p:txBody>
      </p:sp>
      <p:sp>
        <p:nvSpPr>
          <p:cNvPr id="454" name="Google Shape;454;p23"/>
          <p:cNvSpPr txBox="1"/>
          <p:nvPr/>
        </p:nvSpPr>
        <p:spPr>
          <a:xfrm>
            <a:off x="1404075" y="9247775"/>
            <a:ext cx="10122900" cy="6774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2000">
                <a:solidFill>
                  <a:srgbClr val="FFFFFF"/>
                </a:solidFill>
                <a:latin typeface="Montserrat"/>
                <a:ea typeface="Montserrat"/>
                <a:cs typeface="Montserrat"/>
                <a:sym typeface="Montserrat"/>
              </a:rPr>
              <a:t>Passengers can avoid booking peak-hour flights to reduce the risk of delays and cancellations.</a:t>
            </a:r>
            <a:endParaRPr sz="2000">
              <a:latin typeface="Montserrat"/>
              <a:ea typeface="Montserrat"/>
              <a:cs typeface="Montserrat"/>
              <a:sym typeface="Montserrat"/>
            </a:endParaRPr>
          </a:p>
        </p:txBody>
      </p:sp>
      <p:sp>
        <p:nvSpPr>
          <p:cNvPr id="455" name="Google Shape;455;p23"/>
          <p:cNvSpPr txBox="1">
            <a:spLocks noGrp="1"/>
          </p:cNvSpPr>
          <p:nvPr>
            <p:ph type="sldNum" idx="12"/>
          </p:nvPr>
        </p:nvSpPr>
        <p:spPr>
          <a:xfrm>
            <a:off x="17113568" y="9499702"/>
            <a:ext cx="1097400" cy="787500"/>
          </a:xfrm>
          <a:prstGeom prst="rect">
            <a:avLst/>
          </a:prstGeom>
        </p:spPr>
        <p:txBody>
          <a:bodyPr spcFirstLastPara="1" wrap="square" lIns="167625" tIns="167625" rIns="167625" bIns="167625" anchor="t" anchorCtr="0">
            <a:noAutofit/>
          </a:bodyPr>
          <a:lstStyle/>
          <a:p>
            <a:pPr marL="0" lvl="0" indent="0" algn="r" rtl="0">
              <a:spcBef>
                <a:spcPts val="0"/>
              </a:spcBef>
              <a:spcAft>
                <a:spcPts val="0"/>
              </a:spcAft>
              <a:buNone/>
            </a:pPr>
            <a:fld id="{00000000-1234-1234-1234-123412341234}" type="slidenum">
              <a:rPr lang="en-US"/>
              <a:t>13</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36C9B"/>
        </a:solidFill>
        <a:effectLst/>
      </p:bgPr>
    </p:bg>
    <p:spTree>
      <p:nvGrpSpPr>
        <p:cNvPr id="1" name="Shape 459"/>
        <p:cNvGrpSpPr/>
        <p:nvPr/>
      </p:nvGrpSpPr>
      <p:grpSpPr>
        <a:xfrm>
          <a:off x="0" y="0"/>
          <a:ext cx="0" cy="0"/>
          <a:chOff x="0" y="0"/>
          <a:chExt cx="0" cy="0"/>
        </a:xfrm>
      </p:grpSpPr>
      <p:grpSp>
        <p:nvGrpSpPr>
          <p:cNvPr id="460" name="Google Shape;460;p24"/>
          <p:cNvGrpSpPr/>
          <p:nvPr/>
        </p:nvGrpSpPr>
        <p:grpSpPr>
          <a:xfrm>
            <a:off x="0" y="1435737"/>
            <a:ext cx="18288118" cy="8851713"/>
            <a:chOff x="0" y="0"/>
            <a:chExt cx="4816592" cy="2331300"/>
          </a:xfrm>
        </p:grpSpPr>
        <p:sp>
          <p:nvSpPr>
            <p:cNvPr id="461" name="Google Shape;461;p24"/>
            <p:cNvSpPr/>
            <p:nvPr/>
          </p:nvSpPr>
          <p:spPr>
            <a:xfrm>
              <a:off x="0" y="0"/>
              <a:ext cx="4816592" cy="2331197"/>
            </a:xfrm>
            <a:custGeom>
              <a:avLst/>
              <a:gdLst/>
              <a:ahLst/>
              <a:cxnLst/>
              <a:rect l="l" t="t" r="r" b="b"/>
              <a:pathLst>
                <a:path w="4816592" h="2331197" extrusionOk="0">
                  <a:moveTo>
                    <a:pt x="0" y="0"/>
                  </a:moveTo>
                  <a:lnTo>
                    <a:pt x="4816592" y="0"/>
                  </a:lnTo>
                  <a:lnTo>
                    <a:pt x="4816592" y="2331197"/>
                  </a:lnTo>
                  <a:lnTo>
                    <a:pt x="0" y="2331197"/>
                  </a:lnTo>
                  <a:close/>
                </a:path>
              </a:pathLst>
            </a:custGeom>
            <a:solidFill>
              <a:srgbClr val="072B3E"/>
            </a:solidFill>
            <a:ln>
              <a:noFill/>
            </a:ln>
          </p:spPr>
          <p:txBody>
            <a:bodyPr/>
            <a:lstStyle/>
            <a:p>
              <a:endParaRPr lang="en-US"/>
            </a:p>
          </p:txBody>
        </p:sp>
        <p:sp>
          <p:nvSpPr>
            <p:cNvPr id="462" name="Google Shape;462;p24"/>
            <p:cNvSpPr txBox="1"/>
            <p:nvPr/>
          </p:nvSpPr>
          <p:spPr>
            <a:xfrm>
              <a:off x="0" y="0"/>
              <a:ext cx="4816500" cy="2331300"/>
            </a:xfrm>
            <a:prstGeom prst="rect">
              <a:avLst/>
            </a:prstGeom>
            <a:noFill/>
            <a:ln>
              <a:noFill/>
            </a:ln>
          </p:spPr>
          <p:txBody>
            <a:bodyPr spcFirstLastPara="1" wrap="square" lIns="50800" tIns="50800" rIns="50800" bIns="50800" anchor="ctr" anchorCtr="0">
              <a:noAutofit/>
            </a:bodyPr>
            <a:lstStyle/>
            <a:p>
              <a:pPr marL="0" marR="0" lvl="0" indent="0" algn="l" rtl="0">
                <a:lnSpc>
                  <a:spcPct val="20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cxnSp>
        <p:nvCxnSpPr>
          <p:cNvPr id="463" name="Google Shape;463;p24"/>
          <p:cNvCxnSpPr/>
          <p:nvPr/>
        </p:nvCxnSpPr>
        <p:spPr>
          <a:xfrm>
            <a:off x="0" y="1426212"/>
            <a:ext cx="18570600" cy="0"/>
          </a:xfrm>
          <a:prstGeom prst="straightConnector1">
            <a:avLst/>
          </a:prstGeom>
          <a:noFill/>
          <a:ln w="19050" cap="flat" cmpd="sng">
            <a:solidFill>
              <a:srgbClr val="FFFFFF"/>
            </a:solidFill>
            <a:prstDash val="solid"/>
            <a:round/>
            <a:headEnd type="none" w="sm" len="sm"/>
            <a:tailEnd type="none" w="sm" len="sm"/>
          </a:ln>
        </p:spPr>
      </p:cxnSp>
      <p:sp>
        <p:nvSpPr>
          <p:cNvPr id="464" name="Google Shape;464;p24"/>
          <p:cNvSpPr txBox="1"/>
          <p:nvPr/>
        </p:nvSpPr>
        <p:spPr>
          <a:xfrm>
            <a:off x="1548328" y="584201"/>
            <a:ext cx="1095300" cy="2154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endParaRPr/>
          </a:p>
        </p:txBody>
      </p:sp>
      <p:sp>
        <p:nvSpPr>
          <p:cNvPr id="465" name="Google Shape;465;p24"/>
          <p:cNvSpPr txBox="1"/>
          <p:nvPr/>
        </p:nvSpPr>
        <p:spPr>
          <a:xfrm>
            <a:off x="8856051" y="3335150"/>
            <a:ext cx="1073700" cy="1386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endParaRPr sz="900"/>
          </a:p>
        </p:txBody>
      </p:sp>
      <p:sp>
        <p:nvSpPr>
          <p:cNvPr id="466" name="Google Shape;466;p24"/>
          <p:cNvSpPr txBox="1"/>
          <p:nvPr/>
        </p:nvSpPr>
        <p:spPr>
          <a:xfrm>
            <a:off x="357200" y="393650"/>
            <a:ext cx="15073500" cy="6312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4100" b="1">
                <a:solidFill>
                  <a:srgbClr val="FFFFFF"/>
                </a:solidFill>
                <a:latin typeface="Montserrat"/>
                <a:ea typeface="Montserrat"/>
                <a:cs typeface="Montserrat"/>
                <a:sym typeface="Montserrat"/>
              </a:rPr>
              <a:t>Peak Seasons of Delay</a:t>
            </a:r>
            <a:endParaRPr sz="4100"/>
          </a:p>
        </p:txBody>
      </p:sp>
      <p:sp>
        <p:nvSpPr>
          <p:cNvPr id="467" name="Google Shape;467;p24"/>
          <p:cNvSpPr txBox="1"/>
          <p:nvPr/>
        </p:nvSpPr>
        <p:spPr>
          <a:xfrm>
            <a:off x="12995575" y="4354800"/>
            <a:ext cx="4819500" cy="3481500"/>
          </a:xfrm>
          <a:prstGeom prst="rect">
            <a:avLst/>
          </a:prstGeom>
          <a:noFill/>
          <a:ln>
            <a:noFill/>
          </a:ln>
        </p:spPr>
        <p:txBody>
          <a:bodyPr spcFirstLastPara="1" wrap="square" lIns="0" tIns="0" rIns="0" bIns="0" anchor="t" anchorCtr="0">
            <a:spAutoFit/>
          </a:bodyPr>
          <a:lstStyle/>
          <a:p>
            <a:pPr marL="457200" lvl="0" indent="-380936" algn="l" rtl="0">
              <a:lnSpc>
                <a:spcPct val="120000"/>
              </a:lnSpc>
              <a:spcBef>
                <a:spcPts val="0"/>
              </a:spcBef>
              <a:spcAft>
                <a:spcPts val="0"/>
              </a:spcAft>
              <a:buClr>
                <a:schemeClr val="lt1"/>
              </a:buClr>
              <a:buSzPts val="2399"/>
              <a:buFont typeface="Montserrat"/>
              <a:buChar char="●"/>
            </a:pPr>
            <a:r>
              <a:rPr lang="en-US" sz="2100">
                <a:solidFill>
                  <a:schemeClr val="lt1"/>
                </a:solidFill>
                <a:latin typeface="Montserrat"/>
                <a:ea typeface="Montserrat"/>
                <a:cs typeface="Montserrat"/>
                <a:sym typeface="Montserrat"/>
              </a:rPr>
              <a:t>Delays peak during late December–early January (holiday season) and June–August (summer travel).</a:t>
            </a:r>
            <a:endParaRPr sz="2100">
              <a:solidFill>
                <a:schemeClr val="lt1"/>
              </a:solidFill>
              <a:latin typeface="Montserrat"/>
              <a:ea typeface="Montserrat"/>
              <a:cs typeface="Montserrat"/>
              <a:sym typeface="Montserrat"/>
            </a:endParaRPr>
          </a:p>
          <a:p>
            <a:pPr marL="0" lvl="0" indent="0" algn="l" rtl="0">
              <a:lnSpc>
                <a:spcPct val="120000"/>
              </a:lnSpc>
              <a:spcBef>
                <a:spcPts val="0"/>
              </a:spcBef>
              <a:spcAft>
                <a:spcPts val="0"/>
              </a:spcAft>
              <a:buNone/>
            </a:pPr>
            <a:endParaRPr sz="2100">
              <a:solidFill>
                <a:schemeClr val="lt1"/>
              </a:solidFill>
              <a:latin typeface="Montserrat"/>
              <a:ea typeface="Montserrat"/>
              <a:cs typeface="Montserrat"/>
              <a:sym typeface="Montserrat"/>
            </a:endParaRPr>
          </a:p>
          <a:p>
            <a:pPr marL="457200" lvl="0" indent="-361950" algn="l" rtl="0">
              <a:lnSpc>
                <a:spcPct val="120000"/>
              </a:lnSpc>
              <a:spcBef>
                <a:spcPts val="0"/>
              </a:spcBef>
              <a:spcAft>
                <a:spcPts val="0"/>
              </a:spcAft>
              <a:buClr>
                <a:schemeClr val="lt1"/>
              </a:buClr>
              <a:buSzPts val="2100"/>
              <a:buFont typeface="Montserrat"/>
              <a:buChar char="●"/>
            </a:pPr>
            <a:r>
              <a:rPr lang="en-US" sz="2100">
                <a:solidFill>
                  <a:schemeClr val="lt1"/>
                </a:solidFill>
                <a:latin typeface="Montserrat"/>
                <a:ea typeface="Montserrat"/>
                <a:cs typeface="Montserrat"/>
                <a:sym typeface="Montserrat"/>
              </a:rPr>
              <a:t>Off-peak seasons, such as September–November, experience significantly lower delay rates.</a:t>
            </a:r>
            <a:endParaRPr sz="2100">
              <a:solidFill>
                <a:schemeClr val="lt1"/>
              </a:solidFill>
              <a:latin typeface="Montserrat"/>
              <a:ea typeface="Montserrat"/>
              <a:cs typeface="Montserrat"/>
              <a:sym typeface="Montserrat"/>
            </a:endParaRPr>
          </a:p>
        </p:txBody>
      </p:sp>
      <p:pic>
        <p:nvPicPr>
          <p:cNvPr id="468" name="Google Shape;468;p24"/>
          <p:cNvPicPr preferRelativeResize="0"/>
          <p:nvPr/>
        </p:nvPicPr>
        <p:blipFill rotWithShape="1">
          <a:blip r:embed="rId3">
            <a:alphaModFix/>
          </a:blip>
          <a:srcRect t="159" b="169"/>
          <a:stretch/>
        </p:blipFill>
        <p:spPr>
          <a:xfrm>
            <a:off x="246150" y="2649350"/>
            <a:ext cx="11959747" cy="6321389"/>
          </a:xfrm>
          <a:prstGeom prst="rect">
            <a:avLst/>
          </a:prstGeom>
          <a:noFill/>
          <a:ln>
            <a:noFill/>
          </a:ln>
        </p:spPr>
      </p:pic>
      <p:sp>
        <p:nvSpPr>
          <p:cNvPr id="469" name="Google Shape;469;p24"/>
          <p:cNvSpPr/>
          <p:nvPr/>
        </p:nvSpPr>
        <p:spPr>
          <a:xfrm>
            <a:off x="12789625" y="3836200"/>
            <a:ext cx="5231400" cy="4421700"/>
          </a:xfrm>
          <a:prstGeom prst="rect">
            <a:avLst/>
          </a:prstGeom>
          <a:noFill/>
          <a:ln w="28575" cap="flat" cmpd="sng">
            <a:solidFill>
              <a:schemeClr val="lt1"/>
            </a:solidFill>
            <a:prstDash val="lg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ontserrat"/>
              <a:ea typeface="Montserrat"/>
              <a:cs typeface="Montserrat"/>
              <a:sym typeface="Montserrat"/>
            </a:endParaRPr>
          </a:p>
        </p:txBody>
      </p:sp>
      <p:sp>
        <p:nvSpPr>
          <p:cNvPr id="470" name="Google Shape;470;p24"/>
          <p:cNvSpPr/>
          <p:nvPr/>
        </p:nvSpPr>
        <p:spPr>
          <a:xfrm>
            <a:off x="10896338" y="2789200"/>
            <a:ext cx="516900" cy="6041700"/>
          </a:xfrm>
          <a:prstGeom prst="roundRect">
            <a:avLst>
              <a:gd name="adj" fmla="val 16667"/>
            </a:avLst>
          </a:prstGeom>
          <a:solidFill>
            <a:srgbClr val="FF0000">
              <a:alpha val="4864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ontserrat"/>
              <a:ea typeface="Montserrat"/>
              <a:cs typeface="Montserrat"/>
              <a:sym typeface="Montserrat"/>
            </a:endParaRPr>
          </a:p>
        </p:txBody>
      </p:sp>
      <p:sp>
        <p:nvSpPr>
          <p:cNvPr id="471" name="Google Shape;471;p24"/>
          <p:cNvSpPr/>
          <p:nvPr/>
        </p:nvSpPr>
        <p:spPr>
          <a:xfrm>
            <a:off x="1462075" y="2789200"/>
            <a:ext cx="302700" cy="6041700"/>
          </a:xfrm>
          <a:prstGeom prst="roundRect">
            <a:avLst>
              <a:gd name="adj" fmla="val 16667"/>
            </a:avLst>
          </a:prstGeom>
          <a:solidFill>
            <a:srgbClr val="FF0000">
              <a:alpha val="4864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ontserrat"/>
              <a:ea typeface="Montserrat"/>
              <a:cs typeface="Montserrat"/>
              <a:sym typeface="Montserrat"/>
            </a:endParaRPr>
          </a:p>
        </p:txBody>
      </p:sp>
      <p:sp>
        <p:nvSpPr>
          <p:cNvPr id="472" name="Google Shape;472;p24"/>
          <p:cNvSpPr/>
          <p:nvPr/>
        </p:nvSpPr>
        <p:spPr>
          <a:xfrm>
            <a:off x="5918575" y="3836200"/>
            <a:ext cx="1561200" cy="4994700"/>
          </a:xfrm>
          <a:prstGeom prst="roundRect">
            <a:avLst>
              <a:gd name="adj" fmla="val 16667"/>
            </a:avLst>
          </a:prstGeom>
          <a:solidFill>
            <a:srgbClr val="FF0000">
              <a:alpha val="4864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ontserrat"/>
              <a:ea typeface="Montserrat"/>
              <a:cs typeface="Montserrat"/>
              <a:sym typeface="Montserrat"/>
            </a:endParaRPr>
          </a:p>
        </p:txBody>
      </p:sp>
      <p:sp>
        <p:nvSpPr>
          <p:cNvPr id="473" name="Google Shape;473;p24"/>
          <p:cNvSpPr/>
          <p:nvPr/>
        </p:nvSpPr>
        <p:spPr>
          <a:xfrm>
            <a:off x="7849000" y="6322225"/>
            <a:ext cx="2858100" cy="2508600"/>
          </a:xfrm>
          <a:prstGeom prst="roundRect">
            <a:avLst>
              <a:gd name="adj" fmla="val 16667"/>
            </a:avLst>
          </a:prstGeom>
          <a:solidFill>
            <a:srgbClr val="6AA84F">
              <a:alpha val="5364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ontserrat"/>
              <a:ea typeface="Montserrat"/>
              <a:cs typeface="Montserrat"/>
              <a:sym typeface="Montserrat"/>
            </a:endParaRPr>
          </a:p>
        </p:txBody>
      </p:sp>
      <p:cxnSp>
        <p:nvCxnSpPr>
          <p:cNvPr id="474" name="Google Shape;474;p24"/>
          <p:cNvCxnSpPr/>
          <p:nvPr/>
        </p:nvCxnSpPr>
        <p:spPr>
          <a:xfrm rot="10800000" flipH="1">
            <a:off x="12513877" y="933113"/>
            <a:ext cx="1029900" cy="300"/>
          </a:xfrm>
          <a:prstGeom prst="straightConnector1">
            <a:avLst/>
          </a:prstGeom>
          <a:noFill/>
          <a:ln w="28575" cap="flat" cmpd="sng">
            <a:solidFill>
              <a:srgbClr val="FFFFFF">
                <a:alpha val="69800"/>
              </a:srgbClr>
            </a:solidFill>
            <a:prstDash val="solid"/>
            <a:round/>
            <a:headEnd type="none" w="sm" len="sm"/>
            <a:tailEnd type="none" w="sm" len="sm"/>
          </a:ln>
        </p:spPr>
      </p:cxnSp>
      <p:sp>
        <p:nvSpPr>
          <p:cNvPr id="475" name="Google Shape;475;p24"/>
          <p:cNvSpPr txBox="1"/>
          <p:nvPr/>
        </p:nvSpPr>
        <p:spPr>
          <a:xfrm>
            <a:off x="10354200" y="593750"/>
            <a:ext cx="9000600" cy="231000"/>
          </a:xfrm>
          <a:prstGeom prst="rect">
            <a:avLst/>
          </a:prstGeom>
          <a:noFill/>
          <a:ln>
            <a:noFill/>
          </a:ln>
        </p:spPr>
        <p:txBody>
          <a:bodyPr spcFirstLastPara="1" wrap="square" lIns="0" tIns="0" rIns="0" bIns="0" anchor="t" anchorCtr="0">
            <a:spAutoFit/>
          </a:bodyPr>
          <a:lstStyle/>
          <a:p>
            <a:pPr marL="0" lvl="0" indent="0" algn="l" rtl="0">
              <a:lnSpc>
                <a:spcPct val="140000"/>
              </a:lnSpc>
              <a:spcBef>
                <a:spcPts val="0"/>
              </a:spcBef>
              <a:spcAft>
                <a:spcPts val="0"/>
              </a:spcAft>
              <a:buSzPts val="1100"/>
              <a:buNone/>
            </a:pPr>
            <a:r>
              <a:rPr lang="en-US" sz="1500">
                <a:solidFill>
                  <a:srgbClr val="FFFFFF"/>
                </a:solidFill>
                <a:latin typeface="Open Sans"/>
                <a:ea typeface="Open Sans"/>
                <a:cs typeface="Open Sans"/>
                <a:sym typeface="Open Sans"/>
              </a:rPr>
              <a:t>PROJECT OVERVIEW               EDA               MODELS BUILDUP            BUSINESS INSIGHTS</a:t>
            </a:r>
            <a:endParaRPr sz="1500">
              <a:solidFill>
                <a:srgbClr val="FFFFFF"/>
              </a:solidFill>
              <a:latin typeface="Open Sans"/>
              <a:ea typeface="Open Sans"/>
              <a:cs typeface="Open Sans"/>
              <a:sym typeface="Open Sans"/>
            </a:endParaRPr>
          </a:p>
        </p:txBody>
      </p:sp>
      <p:grpSp>
        <p:nvGrpSpPr>
          <p:cNvPr id="476" name="Google Shape;476;p24"/>
          <p:cNvGrpSpPr/>
          <p:nvPr/>
        </p:nvGrpSpPr>
        <p:grpSpPr>
          <a:xfrm>
            <a:off x="12316671" y="3011670"/>
            <a:ext cx="1227111" cy="1231723"/>
            <a:chOff x="7581600" y="4459800"/>
            <a:chExt cx="1570200" cy="1497900"/>
          </a:xfrm>
        </p:grpSpPr>
        <p:sp>
          <p:nvSpPr>
            <p:cNvPr id="477" name="Google Shape;477;p24"/>
            <p:cNvSpPr/>
            <p:nvPr/>
          </p:nvSpPr>
          <p:spPr>
            <a:xfrm>
              <a:off x="7581600" y="4459800"/>
              <a:ext cx="1570200" cy="1497900"/>
            </a:xfrm>
            <a:prstGeom prst="ellipse">
              <a:avLst/>
            </a:prstGeom>
            <a:solidFill>
              <a:srgbClr val="05679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ontserrat"/>
                <a:ea typeface="Montserrat"/>
                <a:cs typeface="Montserrat"/>
                <a:sym typeface="Montserrat"/>
              </a:endParaRPr>
            </a:p>
          </p:txBody>
        </p:sp>
        <p:pic>
          <p:nvPicPr>
            <p:cNvPr id="478" name="Google Shape;478;p24"/>
            <p:cNvPicPr preferRelativeResize="0"/>
            <p:nvPr/>
          </p:nvPicPr>
          <p:blipFill>
            <a:blip r:embed="rId4">
              <a:alphaModFix/>
            </a:blip>
            <a:stretch>
              <a:fillRect/>
            </a:stretch>
          </p:blipFill>
          <p:spPr>
            <a:xfrm>
              <a:off x="7829850" y="4671900"/>
              <a:ext cx="1073700" cy="1073700"/>
            </a:xfrm>
            <a:prstGeom prst="rect">
              <a:avLst/>
            </a:prstGeom>
            <a:noFill/>
            <a:ln>
              <a:noFill/>
            </a:ln>
          </p:spPr>
        </p:pic>
      </p:grpSp>
      <p:sp>
        <p:nvSpPr>
          <p:cNvPr id="479" name="Google Shape;479;p24"/>
          <p:cNvSpPr txBox="1">
            <a:spLocks noGrp="1"/>
          </p:cNvSpPr>
          <p:nvPr>
            <p:ph type="sldNum" idx="12"/>
          </p:nvPr>
        </p:nvSpPr>
        <p:spPr>
          <a:xfrm>
            <a:off x="17113568" y="9499702"/>
            <a:ext cx="1097400" cy="787500"/>
          </a:xfrm>
          <a:prstGeom prst="rect">
            <a:avLst/>
          </a:prstGeom>
        </p:spPr>
        <p:txBody>
          <a:bodyPr spcFirstLastPara="1" wrap="square" lIns="167625" tIns="167625" rIns="167625" bIns="167625" anchor="t" anchorCtr="0">
            <a:noAutofit/>
          </a:bodyPr>
          <a:lstStyle/>
          <a:p>
            <a:pPr marL="0" lvl="0" indent="0" algn="r" rtl="0">
              <a:spcBef>
                <a:spcPts val="0"/>
              </a:spcBef>
              <a:spcAft>
                <a:spcPts val="0"/>
              </a:spcAft>
              <a:buNone/>
            </a:pPr>
            <a:fld id="{00000000-1234-1234-1234-123412341234}" type="slidenum">
              <a:rPr lang="en-US"/>
              <a:t>14</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36C9B"/>
        </a:solidFill>
        <a:effectLst/>
      </p:bgPr>
    </p:bg>
    <p:spTree>
      <p:nvGrpSpPr>
        <p:cNvPr id="1" name="Shape 483"/>
        <p:cNvGrpSpPr/>
        <p:nvPr/>
      </p:nvGrpSpPr>
      <p:grpSpPr>
        <a:xfrm>
          <a:off x="0" y="0"/>
          <a:ext cx="0" cy="0"/>
          <a:chOff x="0" y="0"/>
          <a:chExt cx="0" cy="0"/>
        </a:xfrm>
      </p:grpSpPr>
      <p:grpSp>
        <p:nvGrpSpPr>
          <p:cNvPr id="484" name="Google Shape;484;p25"/>
          <p:cNvGrpSpPr/>
          <p:nvPr/>
        </p:nvGrpSpPr>
        <p:grpSpPr>
          <a:xfrm>
            <a:off x="0" y="1435737"/>
            <a:ext cx="18288118" cy="8851713"/>
            <a:chOff x="0" y="0"/>
            <a:chExt cx="4816592" cy="2331300"/>
          </a:xfrm>
        </p:grpSpPr>
        <p:sp>
          <p:nvSpPr>
            <p:cNvPr id="485" name="Google Shape;485;p25"/>
            <p:cNvSpPr/>
            <p:nvPr/>
          </p:nvSpPr>
          <p:spPr>
            <a:xfrm>
              <a:off x="0" y="0"/>
              <a:ext cx="4816592" cy="2331197"/>
            </a:xfrm>
            <a:custGeom>
              <a:avLst/>
              <a:gdLst/>
              <a:ahLst/>
              <a:cxnLst/>
              <a:rect l="l" t="t" r="r" b="b"/>
              <a:pathLst>
                <a:path w="4816592" h="2331197" extrusionOk="0">
                  <a:moveTo>
                    <a:pt x="0" y="0"/>
                  </a:moveTo>
                  <a:lnTo>
                    <a:pt x="4816592" y="0"/>
                  </a:lnTo>
                  <a:lnTo>
                    <a:pt x="4816592" y="2331197"/>
                  </a:lnTo>
                  <a:lnTo>
                    <a:pt x="0" y="2331197"/>
                  </a:lnTo>
                  <a:close/>
                </a:path>
              </a:pathLst>
            </a:custGeom>
            <a:solidFill>
              <a:srgbClr val="072B3E"/>
            </a:solidFill>
            <a:ln>
              <a:noFill/>
            </a:ln>
          </p:spPr>
          <p:txBody>
            <a:bodyPr/>
            <a:lstStyle/>
            <a:p>
              <a:endParaRPr lang="en-US"/>
            </a:p>
          </p:txBody>
        </p:sp>
        <p:sp>
          <p:nvSpPr>
            <p:cNvPr id="486" name="Google Shape;486;p25"/>
            <p:cNvSpPr txBox="1"/>
            <p:nvPr/>
          </p:nvSpPr>
          <p:spPr>
            <a:xfrm>
              <a:off x="0" y="0"/>
              <a:ext cx="4816500" cy="2331300"/>
            </a:xfrm>
            <a:prstGeom prst="rect">
              <a:avLst/>
            </a:prstGeom>
            <a:noFill/>
            <a:ln>
              <a:noFill/>
            </a:ln>
          </p:spPr>
          <p:txBody>
            <a:bodyPr spcFirstLastPara="1" wrap="square" lIns="50800" tIns="50800" rIns="50800" bIns="50800" anchor="ctr" anchorCtr="0">
              <a:noAutofit/>
            </a:bodyPr>
            <a:lstStyle/>
            <a:p>
              <a:pPr marL="0" marR="0" lvl="0" indent="0" algn="l" rtl="0">
                <a:lnSpc>
                  <a:spcPct val="20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cxnSp>
        <p:nvCxnSpPr>
          <p:cNvPr id="487" name="Google Shape;487;p25"/>
          <p:cNvCxnSpPr/>
          <p:nvPr/>
        </p:nvCxnSpPr>
        <p:spPr>
          <a:xfrm>
            <a:off x="0" y="1426212"/>
            <a:ext cx="18570600" cy="0"/>
          </a:xfrm>
          <a:prstGeom prst="straightConnector1">
            <a:avLst/>
          </a:prstGeom>
          <a:noFill/>
          <a:ln w="19050" cap="flat" cmpd="sng">
            <a:solidFill>
              <a:srgbClr val="FFFFFF"/>
            </a:solidFill>
            <a:prstDash val="solid"/>
            <a:round/>
            <a:headEnd type="none" w="sm" len="sm"/>
            <a:tailEnd type="none" w="sm" len="sm"/>
          </a:ln>
        </p:spPr>
      </p:cxnSp>
      <p:sp>
        <p:nvSpPr>
          <p:cNvPr id="488" name="Google Shape;488;p25"/>
          <p:cNvSpPr txBox="1"/>
          <p:nvPr/>
        </p:nvSpPr>
        <p:spPr>
          <a:xfrm>
            <a:off x="1548328" y="584201"/>
            <a:ext cx="1095300" cy="2154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endParaRPr/>
          </a:p>
        </p:txBody>
      </p:sp>
      <p:sp>
        <p:nvSpPr>
          <p:cNvPr id="489" name="Google Shape;489;p25"/>
          <p:cNvSpPr txBox="1"/>
          <p:nvPr/>
        </p:nvSpPr>
        <p:spPr>
          <a:xfrm>
            <a:off x="9573825" y="3227303"/>
            <a:ext cx="972300" cy="1386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endParaRPr sz="900"/>
          </a:p>
        </p:txBody>
      </p:sp>
      <p:sp>
        <p:nvSpPr>
          <p:cNvPr id="490" name="Google Shape;490;p25"/>
          <p:cNvSpPr txBox="1"/>
          <p:nvPr/>
        </p:nvSpPr>
        <p:spPr>
          <a:xfrm>
            <a:off x="349300" y="361000"/>
            <a:ext cx="9720900" cy="6618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4300" b="1">
                <a:solidFill>
                  <a:srgbClr val="FFFFFF"/>
                </a:solidFill>
                <a:latin typeface="Montserrat"/>
                <a:ea typeface="Montserrat"/>
                <a:cs typeface="Montserrat"/>
                <a:sym typeface="Montserrat"/>
              </a:rPr>
              <a:t>Peak Seasons of Delay By Airport</a:t>
            </a:r>
            <a:endParaRPr sz="4300"/>
          </a:p>
        </p:txBody>
      </p:sp>
      <p:cxnSp>
        <p:nvCxnSpPr>
          <p:cNvPr id="491" name="Google Shape;491;p25"/>
          <p:cNvCxnSpPr/>
          <p:nvPr/>
        </p:nvCxnSpPr>
        <p:spPr>
          <a:xfrm rot="10800000" flipH="1">
            <a:off x="12513877" y="933113"/>
            <a:ext cx="1029900" cy="300"/>
          </a:xfrm>
          <a:prstGeom prst="straightConnector1">
            <a:avLst/>
          </a:prstGeom>
          <a:noFill/>
          <a:ln w="28575" cap="flat" cmpd="sng">
            <a:solidFill>
              <a:srgbClr val="FFFFFF">
                <a:alpha val="69800"/>
              </a:srgbClr>
            </a:solidFill>
            <a:prstDash val="solid"/>
            <a:round/>
            <a:headEnd type="none" w="sm" len="sm"/>
            <a:tailEnd type="none" w="sm" len="sm"/>
          </a:ln>
        </p:spPr>
      </p:cxnSp>
      <p:sp>
        <p:nvSpPr>
          <p:cNvPr id="492" name="Google Shape;492;p25"/>
          <p:cNvSpPr txBox="1"/>
          <p:nvPr/>
        </p:nvSpPr>
        <p:spPr>
          <a:xfrm>
            <a:off x="10354200" y="593750"/>
            <a:ext cx="9000600" cy="231000"/>
          </a:xfrm>
          <a:prstGeom prst="rect">
            <a:avLst/>
          </a:prstGeom>
          <a:noFill/>
          <a:ln>
            <a:noFill/>
          </a:ln>
        </p:spPr>
        <p:txBody>
          <a:bodyPr spcFirstLastPara="1" wrap="square" lIns="0" tIns="0" rIns="0" bIns="0" anchor="t" anchorCtr="0">
            <a:spAutoFit/>
          </a:bodyPr>
          <a:lstStyle/>
          <a:p>
            <a:pPr marL="0" lvl="0" indent="0" algn="l" rtl="0">
              <a:lnSpc>
                <a:spcPct val="140000"/>
              </a:lnSpc>
              <a:spcBef>
                <a:spcPts val="0"/>
              </a:spcBef>
              <a:spcAft>
                <a:spcPts val="0"/>
              </a:spcAft>
              <a:buSzPts val="1100"/>
              <a:buNone/>
            </a:pPr>
            <a:r>
              <a:rPr lang="en-US" sz="1500">
                <a:solidFill>
                  <a:srgbClr val="FFFFFF"/>
                </a:solidFill>
                <a:latin typeface="Open Sans"/>
                <a:ea typeface="Open Sans"/>
                <a:cs typeface="Open Sans"/>
                <a:sym typeface="Open Sans"/>
              </a:rPr>
              <a:t>PROJECT OVERVIEW               EDA               MODELS BUILDUP            BUSINESS INSIGHTS</a:t>
            </a:r>
            <a:endParaRPr sz="1500">
              <a:solidFill>
                <a:srgbClr val="FFFFFF"/>
              </a:solidFill>
              <a:latin typeface="Open Sans"/>
              <a:ea typeface="Open Sans"/>
              <a:cs typeface="Open Sans"/>
              <a:sym typeface="Open Sans"/>
            </a:endParaRPr>
          </a:p>
        </p:txBody>
      </p:sp>
      <p:sp>
        <p:nvSpPr>
          <p:cNvPr id="493" name="Google Shape;493;p25"/>
          <p:cNvSpPr txBox="1"/>
          <p:nvPr/>
        </p:nvSpPr>
        <p:spPr>
          <a:xfrm>
            <a:off x="3338250" y="6924050"/>
            <a:ext cx="5364900" cy="292500"/>
          </a:xfrm>
          <a:prstGeom prst="rect">
            <a:avLst/>
          </a:prstGeom>
          <a:noFill/>
          <a:ln>
            <a:noFill/>
          </a:ln>
        </p:spPr>
        <p:txBody>
          <a:bodyPr spcFirstLastPara="1" wrap="square" lIns="0" tIns="0" rIns="0" bIns="0" anchor="t" anchorCtr="0">
            <a:spAutoFit/>
          </a:bodyPr>
          <a:lstStyle/>
          <a:p>
            <a:pPr marL="457200" marR="0" lvl="0" indent="0" algn="l" rtl="0">
              <a:lnSpc>
                <a:spcPct val="120000"/>
              </a:lnSpc>
              <a:spcBef>
                <a:spcPts val="0"/>
              </a:spcBef>
              <a:spcAft>
                <a:spcPts val="0"/>
              </a:spcAft>
              <a:buNone/>
            </a:pPr>
            <a:r>
              <a:rPr lang="en-US" sz="1900" b="1">
                <a:solidFill>
                  <a:srgbClr val="FFFFFF"/>
                </a:solidFill>
                <a:latin typeface="Montserrat"/>
                <a:ea typeface="Montserrat"/>
                <a:cs typeface="Montserrat"/>
                <a:sym typeface="Montserrat"/>
              </a:rPr>
              <a:t>Departure Time</a:t>
            </a:r>
            <a:endParaRPr sz="1900">
              <a:solidFill>
                <a:srgbClr val="FFFFFF"/>
              </a:solidFill>
              <a:latin typeface="Montserrat"/>
              <a:ea typeface="Montserrat"/>
              <a:cs typeface="Montserrat"/>
              <a:sym typeface="Montserrat"/>
            </a:endParaRPr>
          </a:p>
        </p:txBody>
      </p:sp>
      <p:sp>
        <p:nvSpPr>
          <p:cNvPr id="494" name="Google Shape;494;p25"/>
          <p:cNvSpPr txBox="1"/>
          <p:nvPr/>
        </p:nvSpPr>
        <p:spPr>
          <a:xfrm>
            <a:off x="7137825" y="6924050"/>
            <a:ext cx="5364900" cy="292500"/>
          </a:xfrm>
          <a:prstGeom prst="rect">
            <a:avLst/>
          </a:prstGeom>
          <a:noFill/>
          <a:ln>
            <a:noFill/>
          </a:ln>
        </p:spPr>
        <p:txBody>
          <a:bodyPr spcFirstLastPara="1" wrap="square" lIns="0" tIns="0" rIns="0" bIns="0" anchor="t" anchorCtr="0">
            <a:spAutoFit/>
          </a:bodyPr>
          <a:lstStyle/>
          <a:p>
            <a:pPr marL="457200" marR="0" lvl="0" indent="0" algn="l" rtl="0">
              <a:lnSpc>
                <a:spcPct val="120000"/>
              </a:lnSpc>
              <a:spcBef>
                <a:spcPts val="0"/>
              </a:spcBef>
              <a:spcAft>
                <a:spcPts val="0"/>
              </a:spcAft>
              <a:buNone/>
            </a:pPr>
            <a:r>
              <a:rPr lang="en-US" sz="1900" b="1">
                <a:solidFill>
                  <a:srgbClr val="FFFFFF"/>
                </a:solidFill>
                <a:latin typeface="Montserrat"/>
                <a:ea typeface="Montserrat"/>
                <a:cs typeface="Montserrat"/>
                <a:sym typeface="Montserrat"/>
              </a:rPr>
              <a:t>Arrival Time</a:t>
            </a:r>
            <a:endParaRPr sz="1900">
              <a:solidFill>
                <a:srgbClr val="FFFFFF"/>
              </a:solidFill>
              <a:latin typeface="Montserrat"/>
              <a:ea typeface="Montserrat"/>
              <a:cs typeface="Montserrat"/>
              <a:sym typeface="Montserrat"/>
            </a:endParaRPr>
          </a:p>
        </p:txBody>
      </p:sp>
      <p:sp>
        <p:nvSpPr>
          <p:cNvPr id="495" name="Google Shape;495;p25"/>
          <p:cNvSpPr txBox="1"/>
          <p:nvPr/>
        </p:nvSpPr>
        <p:spPr>
          <a:xfrm>
            <a:off x="9790250" y="1641263"/>
            <a:ext cx="11361900" cy="523200"/>
          </a:xfrm>
          <a:prstGeom prst="rect">
            <a:avLst/>
          </a:prstGeom>
          <a:noFill/>
          <a:ln>
            <a:noFill/>
          </a:ln>
        </p:spPr>
        <p:txBody>
          <a:bodyPr spcFirstLastPara="1" wrap="square" lIns="91425" tIns="91425" rIns="91425" bIns="91425" anchor="t" anchorCtr="0">
            <a:spAutoFit/>
          </a:bodyPr>
          <a:lstStyle/>
          <a:p>
            <a:pPr marL="0" lvl="0" indent="0" algn="l" rtl="0">
              <a:lnSpc>
                <a:spcPct val="120000"/>
              </a:lnSpc>
              <a:spcBef>
                <a:spcPts val="0"/>
              </a:spcBef>
              <a:spcAft>
                <a:spcPts val="0"/>
              </a:spcAft>
              <a:buNone/>
            </a:pPr>
            <a:r>
              <a:rPr lang="en-US" sz="2200" b="1">
                <a:solidFill>
                  <a:schemeClr val="lt1"/>
                </a:solidFill>
                <a:latin typeface="Montserrat"/>
                <a:ea typeface="Montserrat"/>
                <a:cs typeface="Montserrat"/>
                <a:sym typeface="Montserrat"/>
              </a:rPr>
              <a:t>By airport where the flight is arriving at</a:t>
            </a:r>
            <a:endParaRPr sz="600">
              <a:solidFill>
                <a:schemeClr val="dk1"/>
              </a:solidFill>
              <a:latin typeface="Montserrat"/>
              <a:ea typeface="Montserrat"/>
              <a:cs typeface="Montserrat"/>
              <a:sym typeface="Montserrat"/>
            </a:endParaRPr>
          </a:p>
        </p:txBody>
      </p:sp>
      <p:sp>
        <p:nvSpPr>
          <p:cNvPr id="496" name="Google Shape;496;p25"/>
          <p:cNvSpPr/>
          <p:nvPr/>
        </p:nvSpPr>
        <p:spPr>
          <a:xfrm>
            <a:off x="5682025" y="8883175"/>
            <a:ext cx="6747300" cy="1220400"/>
          </a:xfrm>
          <a:prstGeom prst="rect">
            <a:avLst/>
          </a:prstGeom>
          <a:solidFill>
            <a:srgbClr val="0D70A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ontserrat"/>
              <a:ea typeface="Montserrat"/>
              <a:cs typeface="Montserrat"/>
              <a:sym typeface="Montserrat"/>
            </a:endParaRPr>
          </a:p>
        </p:txBody>
      </p:sp>
      <p:sp>
        <p:nvSpPr>
          <p:cNvPr id="497" name="Google Shape;497;p25"/>
          <p:cNvSpPr txBox="1"/>
          <p:nvPr/>
        </p:nvSpPr>
        <p:spPr>
          <a:xfrm>
            <a:off x="1066800" y="1600200"/>
            <a:ext cx="6790500" cy="929700"/>
          </a:xfrm>
          <a:prstGeom prst="rect">
            <a:avLst/>
          </a:prstGeom>
          <a:noFill/>
          <a:ln>
            <a:noFill/>
          </a:ln>
        </p:spPr>
        <p:txBody>
          <a:bodyPr spcFirstLastPara="1" wrap="square" lIns="91425" tIns="91425" rIns="91425" bIns="91425" anchor="t" anchorCtr="0">
            <a:spAutoFit/>
          </a:bodyPr>
          <a:lstStyle/>
          <a:p>
            <a:pPr marL="0" lvl="0" indent="0" algn="l" rtl="0">
              <a:lnSpc>
                <a:spcPct val="120000"/>
              </a:lnSpc>
              <a:spcBef>
                <a:spcPts val="0"/>
              </a:spcBef>
              <a:spcAft>
                <a:spcPts val="0"/>
              </a:spcAft>
              <a:buNone/>
            </a:pPr>
            <a:r>
              <a:rPr lang="en-US" sz="2200" b="1">
                <a:solidFill>
                  <a:schemeClr val="lt1"/>
                </a:solidFill>
                <a:latin typeface="Montserrat"/>
                <a:ea typeface="Montserrat"/>
                <a:cs typeface="Montserrat"/>
                <a:sym typeface="Montserrat"/>
              </a:rPr>
              <a:t>By airport where the flight is departing from</a:t>
            </a:r>
            <a:endParaRPr sz="600">
              <a:solidFill>
                <a:schemeClr val="dk1"/>
              </a:solidFill>
              <a:latin typeface="Montserrat"/>
              <a:ea typeface="Montserrat"/>
              <a:cs typeface="Montserrat"/>
              <a:sym typeface="Montserrat"/>
            </a:endParaRPr>
          </a:p>
          <a:p>
            <a:pPr marL="0" lvl="0" indent="0" algn="l" rtl="0">
              <a:lnSpc>
                <a:spcPct val="120000"/>
              </a:lnSpc>
              <a:spcBef>
                <a:spcPts val="0"/>
              </a:spcBef>
              <a:spcAft>
                <a:spcPts val="0"/>
              </a:spcAft>
              <a:buNone/>
            </a:pPr>
            <a:endParaRPr sz="2200" b="1">
              <a:solidFill>
                <a:schemeClr val="lt1"/>
              </a:solidFill>
              <a:latin typeface="Montserrat"/>
              <a:ea typeface="Montserrat"/>
              <a:cs typeface="Montserrat"/>
              <a:sym typeface="Montserrat"/>
            </a:endParaRPr>
          </a:p>
        </p:txBody>
      </p:sp>
      <p:sp>
        <p:nvSpPr>
          <p:cNvPr id="498" name="Google Shape;498;p25"/>
          <p:cNvSpPr txBox="1"/>
          <p:nvPr/>
        </p:nvSpPr>
        <p:spPr>
          <a:xfrm>
            <a:off x="369200" y="7530588"/>
            <a:ext cx="3078300" cy="292500"/>
          </a:xfrm>
          <a:prstGeom prst="rect">
            <a:avLst/>
          </a:prstGeom>
          <a:noFill/>
          <a:ln>
            <a:noFill/>
          </a:ln>
        </p:spPr>
        <p:txBody>
          <a:bodyPr spcFirstLastPara="1" wrap="square" lIns="0" tIns="0" rIns="0" bIns="0" anchor="t" anchorCtr="0">
            <a:spAutoFit/>
          </a:bodyPr>
          <a:lstStyle/>
          <a:p>
            <a:pPr marL="457200" marR="0" lvl="0" indent="0" algn="l" rtl="0">
              <a:lnSpc>
                <a:spcPct val="120000"/>
              </a:lnSpc>
              <a:spcBef>
                <a:spcPts val="0"/>
              </a:spcBef>
              <a:spcAft>
                <a:spcPts val="0"/>
              </a:spcAft>
              <a:buNone/>
            </a:pPr>
            <a:r>
              <a:rPr lang="en-US" sz="1900">
                <a:solidFill>
                  <a:srgbClr val="FFFFFF"/>
                </a:solidFill>
                <a:latin typeface="Montserrat"/>
                <a:ea typeface="Montserrat"/>
                <a:cs typeface="Montserrat"/>
                <a:sym typeface="Montserrat"/>
              </a:rPr>
              <a:t>High Delay Periods</a:t>
            </a:r>
            <a:endParaRPr sz="1900">
              <a:solidFill>
                <a:srgbClr val="FFFFFF"/>
              </a:solidFill>
              <a:latin typeface="Montserrat"/>
              <a:ea typeface="Montserrat"/>
              <a:cs typeface="Montserrat"/>
              <a:sym typeface="Montserrat"/>
            </a:endParaRPr>
          </a:p>
        </p:txBody>
      </p:sp>
      <p:sp>
        <p:nvSpPr>
          <p:cNvPr id="499" name="Google Shape;499;p25"/>
          <p:cNvSpPr txBox="1"/>
          <p:nvPr/>
        </p:nvSpPr>
        <p:spPr>
          <a:xfrm>
            <a:off x="369200" y="8186388"/>
            <a:ext cx="3078300" cy="292500"/>
          </a:xfrm>
          <a:prstGeom prst="rect">
            <a:avLst/>
          </a:prstGeom>
          <a:noFill/>
          <a:ln>
            <a:noFill/>
          </a:ln>
        </p:spPr>
        <p:txBody>
          <a:bodyPr spcFirstLastPara="1" wrap="square" lIns="0" tIns="0" rIns="0" bIns="0" anchor="t" anchorCtr="0">
            <a:spAutoFit/>
          </a:bodyPr>
          <a:lstStyle/>
          <a:p>
            <a:pPr marL="457200" marR="0" lvl="0" indent="0" algn="l" rtl="0">
              <a:lnSpc>
                <a:spcPct val="120000"/>
              </a:lnSpc>
              <a:spcBef>
                <a:spcPts val="0"/>
              </a:spcBef>
              <a:spcAft>
                <a:spcPts val="0"/>
              </a:spcAft>
              <a:buNone/>
            </a:pPr>
            <a:r>
              <a:rPr lang="en-US" sz="1900">
                <a:solidFill>
                  <a:srgbClr val="FFFFFF"/>
                </a:solidFill>
                <a:latin typeface="Montserrat"/>
                <a:ea typeface="Montserrat"/>
                <a:cs typeface="Montserrat"/>
                <a:sym typeface="Montserrat"/>
              </a:rPr>
              <a:t>Lowest Delay Rates</a:t>
            </a:r>
            <a:endParaRPr sz="1900">
              <a:solidFill>
                <a:srgbClr val="FFFFFF"/>
              </a:solidFill>
              <a:latin typeface="Montserrat"/>
              <a:ea typeface="Montserrat"/>
              <a:cs typeface="Montserrat"/>
              <a:sym typeface="Montserrat"/>
            </a:endParaRPr>
          </a:p>
        </p:txBody>
      </p:sp>
      <p:sp>
        <p:nvSpPr>
          <p:cNvPr id="500" name="Google Shape;500;p25"/>
          <p:cNvSpPr txBox="1"/>
          <p:nvPr/>
        </p:nvSpPr>
        <p:spPr>
          <a:xfrm>
            <a:off x="3373600" y="7537688"/>
            <a:ext cx="4119600" cy="292500"/>
          </a:xfrm>
          <a:prstGeom prst="rect">
            <a:avLst/>
          </a:prstGeom>
          <a:noFill/>
          <a:ln>
            <a:noFill/>
          </a:ln>
        </p:spPr>
        <p:txBody>
          <a:bodyPr spcFirstLastPara="1" wrap="square" lIns="0" tIns="0" rIns="0" bIns="0" anchor="t" anchorCtr="0">
            <a:spAutoFit/>
          </a:bodyPr>
          <a:lstStyle/>
          <a:p>
            <a:pPr marL="457200" marR="0" lvl="0" indent="0" algn="l" rtl="0">
              <a:lnSpc>
                <a:spcPct val="120000"/>
              </a:lnSpc>
              <a:spcBef>
                <a:spcPts val="0"/>
              </a:spcBef>
              <a:spcAft>
                <a:spcPts val="0"/>
              </a:spcAft>
              <a:buNone/>
            </a:pPr>
            <a:r>
              <a:rPr lang="en-US" sz="1900">
                <a:solidFill>
                  <a:srgbClr val="FFFFFF"/>
                </a:solidFill>
                <a:latin typeface="Montserrat"/>
                <a:ea typeface="Montserrat"/>
                <a:cs typeface="Montserrat"/>
                <a:sym typeface="Montserrat"/>
              </a:rPr>
              <a:t>Dec -  Jan,  June - Aug</a:t>
            </a:r>
            <a:endParaRPr sz="1900">
              <a:solidFill>
                <a:srgbClr val="FFFFFF"/>
              </a:solidFill>
              <a:latin typeface="Montserrat"/>
              <a:ea typeface="Montserrat"/>
              <a:cs typeface="Montserrat"/>
              <a:sym typeface="Montserrat"/>
            </a:endParaRPr>
          </a:p>
        </p:txBody>
      </p:sp>
      <p:sp>
        <p:nvSpPr>
          <p:cNvPr id="501" name="Google Shape;501;p25"/>
          <p:cNvSpPr txBox="1"/>
          <p:nvPr/>
        </p:nvSpPr>
        <p:spPr>
          <a:xfrm>
            <a:off x="7158100" y="7537013"/>
            <a:ext cx="4119600" cy="643500"/>
          </a:xfrm>
          <a:prstGeom prst="rect">
            <a:avLst/>
          </a:prstGeom>
          <a:noFill/>
          <a:ln>
            <a:noFill/>
          </a:ln>
        </p:spPr>
        <p:txBody>
          <a:bodyPr spcFirstLastPara="1" wrap="square" lIns="0" tIns="0" rIns="0" bIns="0" anchor="t" anchorCtr="0">
            <a:spAutoFit/>
          </a:bodyPr>
          <a:lstStyle/>
          <a:p>
            <a:pPr marL="457200" lvl="0" indent="0" algn="l" rtl="0">
              <a:lnSpc>
                <a:spcPct val="120000"/>
              </a:lnSpc>
              <a:spcBef>
                <a:spcPts val="0"/>
              </a:spcBef>
              <a:spcAft>
                <a:spcPts val="0"/>
              </a:spcAft>
              <a:buClr>
                <a:schemeClr val="dk1"/>
              </a:buClr>
              <a:buSzPts val="1100"/>
              <a:buFont typeface="Arial"/>
              <a:buNone/>
            </a:pPr>
            <a:r>
              <a:rPr lang="en-US" sz="1900">
                <a:solidFill>
                  <a:schemeClr val="lt1"/>
                </a:solidFill>
                <a:latin typeface="Montserrat"/>
                <a:ea typeface="Montserrat"/>
                <a:cs typeface="Montserrat"/>
                <a:sym typeface="Montserrat"/>
              </a:rPr>
              <a:t>Dec -  Jan,  June - Aug</a:t>
            </a:r>
            <a:endParaRPr sz="1900">
              <a:solidFill>
                <a:schemeClr val="lt1"/>
              </a:solidFill>
              <a:latin typeface="Montserrat"/>
              <a:ea typeface="Montserrat"/>
              <a:cs typeface="Montserrat"/>
              <a:sym typeface="Montserrat"/>
            </a:endParaRPr>
          </a:p>
          <a:p>
            <a:pPr marL="0" marR="0" lvl="0" indent="0" algn="l" rtl="0">
              <a:lnSpc>
                <a:spcPct val="120000"/>
              </a:lnSpc>
              <a:spcBef>
                <a:spcPts val="0"/>
              </a:spcBef>
              <a:spcAft>
                <a:spcPts val="0"/>
              </a:spcAft>
              <a:buNone/>
            </a:pPr>
            <a:endParaRPr sz="1900">
              <a:solidFill>
                <a:srgbClr val="FFFFFF"/>
              </a:solidFill>
              <a:latin typeface="Montserrat"/>
              <a:ea typeface="Montserrat"/>
              <a:cs typeface="Montserrat"/>
              <a:sym typeface="Montserrat"/>
            </a:endParaRPr>
          </a:p>
        </p:txBody>
      </p:sp>
      <p:sp>
        <p:nvSpPr>
          <p:cNvPr id="502" name="Google Shape;502;p25"/>
          <p:cNvSpPr txBox="1"/>
          <p:nvPr/>
        </p:nvSpPr>
        <p:spPr>
          <a:xfrm>
            <a:off x="3387275" y="8151663"/>
            <a:ext cx="4119600" cy="292500"/>
          </a:xfrm>
          <a:prstGeom prst="rect">
            <a:avLst/>
          </a:prstGeom>
          <a:noFill/>
          <a:ln>
            <a:noFill/>
          </a:ln>
        </p:spPr>
        <p:txBody>
          <a:bodyPr spcFirstLastPara="1" wrap="square" lIns="0" tIns="0" rIns="0" bIns="0" anchor="t" anchorCtr="0">
            <a:spAutoFit/>
          </a:bodyPr>
          <a:lstStyle/>
          <a:p>
            <a:pPr marL="457200" marR="0" lvl="0" indent="0" algn="l" rtl="0">
              <a:lnSpc>
                <a:spcPct val="120000"/>
              </a:lnSpc>
              <a:spcBef>
                <a:spcPts val="0"/>
              </a:spcBef>
              <a:spcAft>
                <a:spcPts val="0"/>
              </a:spcAft>
              <a:buNone/>
            </a:pPr>
            <a:r>
              <a:rPr lang="en-US" sz="1900">
                <a:solidFill>
                  <a:srgbClr val="FFFFFF"/>
                </a:solidFill>
                <a:latin typeface="Montserrat"/>
                <a:ea typeface="Montserrat"/>
                <a:cs typeface="Montserrat"/>
                <a:sym typeface="Montserrat"/>
              </a:rPr>
              <a:t>Sep - Nov</a:t>
            </a:r>
            <a:endParaRPr sz="1900">
              <a:solidFill>
                <a:srgbClr val="FFFFFF"/>
              </a:solidFill>
              <a:latin typeface="Montserrat"/>
              <a:ea typeface="Montserrat"/>
              <a:cs typeface="Montserrat"/>
              <a:sym typeface="Montserrat"/>
            </a:endParaRPr>
          </a:p>
        </p:txBody>
      </p:sp>
      <p:sp>
        <p:nvSpPr>
          <p:cNvPr id="503" name="Google Shape;503;p25"/>
          <p:cNvSpPr txBox="1"/>
          <p:nvPr/>
        </p:nvSpPr>
        <p:spPr>
          <a:xfrm>
            <a:off x="7121075" y="8151663"/>
            <a:ext cx="4119600" cy="292500"/>
          </a:xfrm>
          <a:prstGeom prst="rect">
            <a:avLst/>
          </a:prstGeom>
          <a:noFill/>
          <a:ln>
            <a:noFill/>
          </a:ln>
        </p:spPr>
        <p:txBody>
          <a:bodyPr spcFirstLastPara="1" wrap="square" lIns="0" tIns="0" rIns="0" bIns="0" anchor="t" anchorCtr="0">
            <a:spAutoFit/>
          </a:bodyPr>
          <a:lstStyle/>
          <a:p>
            <a:pPr marL="457200" marR="0" lvl="0" indent="0" algn="l" rtl="0">
              <a:lnSpc>
                <a:spcPct val="120000"/>
              </a:lnSpc>
              <a:spcBef>
                <a:spcPts val="0"/>
              </a:spcBef>
              <a:spcAft>
                <a:spcPts val="0"/>
              </a:spcAft>
              <a:buNone/>
            </a:pPr>
            <a:r>
              <a:rPr lang="en-US" sz="1900">
                <a:solidFill>
                  <a:srgbClr val="FFFFFF"/>
                </a:solidFill>
                <a:latin typeface="Montserrat"/>
                <a:ea typeface="Montserrat"/>
                <a:cs typeface="Montserrat"/>
                <a:sym typeface="Montserrat"/>
              </a:rPr>
              <a:t>Sep - Nov</a:t>
            </a:r>
            <a:endParaRPr sz="1900">
              <a:solidFill>
                <a:srgbClr val="FFFFFF"/>
              </a:solidFill>
              <a:latin typeface="Montserrat"/>
              <a:ea typeface="Montserrat"/>
              <a:cs typeface="Montserrat"/>
              <a:sym typeface="Montserrat"/>
            </a:endParaRPr>
          </a:p>
        </p:txBody>
      </p:sp>
      <p:cxnSp>
        <p:nvCxnSpPr>
          <p:cNvPr id="504" name="Google Shape;504;p25"/>
          <p:cNvCxnSpPr/>
          <p:nvPr/>
        </p:nvCxnSpPr>
        <p:spPr>
          <a:xfrm rot="10800000" flipH="1">
            <a:off x="685800" y="7344312"/>
            <a:ext cx="10122900" cy="25500"/>
          </a:xfrm>
          <a:prstGeom prst="straightConnector1">
            <a:avLst/>
          </a:prstGeom>
          <a:noFill/>
          <a:ln w="19050" cap="flat" cmpd="sng">
            <a:solidFill>
              <a:srgbClr val="FFFFFF"/>
            </a:solidFill>
            <a:prstDash val="solid"/>
            <a:round/>
            <a:headEnd type="none" w="sm" len="sm"/>
            <a:tailEnd type="none" w="sm" len="sm"/>
          </a:ln>
        </p:spPr>
      </p:cxnSp>
      <p:cxnSp>
        <p:nvCxnSpPr>
          <p:cNvPr id="505" name="Google Shape;505;p25"/>
          <p:cNvCxnSpPr/>
          <p:nvPr/>
        </p:nvCxnSpPr>
        <p:spPr>
          <a:xfrm rot="10800000" flipH="1">
            <a:off x="672200" y="7998425"/>
            <a:ext cx="10122900" cy="25500"/>
          </a:xfrm>
          <a:prstGeom prst="straightConnector1">
            <a:avLst/>
          </a:prstGeom>
          <a:noFill/>
          <a:ln w="19050" cap="flat" cmpd="sng">
            <a:solidFill>
              <a:srgbClr val="FFFFFF"/>
            </a:solidFill>
            <a:prstDash val="solid"/>
            <a:round/>
            <a:headEnd type="none" w="sm" len="sm"/>
            <a:tailEnd type="none" w="sm" len="sm"/>
          </a:ln>
        </p:spPr>
      </p:cxnSp>
      <p:sp>
        <p:nvSpPr>
          <p:cNvPr id="506" name="Google Shape;506;p25"/>
          <p:cNvSpPr txBox="1"/>
          <p:nvPr/>
        </p:nvSpPr>
        <p:spPr>
          <a:xfrm>
            <a:off x="13231150" y="7802625"/>
            <a:ext cx="4198200" cy="1830600"/>
          </a:xfrm>
          <a:prstGeom prst="rect">
            <a:avLst/>
          </a:prstGeom>
          <a:noFill/>
          <a:ln>
            <a:noFill/>
          </a:ln>
        </p:spPr>
        <p:txBody>
          <a:bodyPr spcFirstLastPara="1" wrap="square" lIns="0" tIns="0" rIns="0" bIns="0" anchor="t" anchorCtr="0">
            <a:spAutoFit/>
          </a:bodyPr>
          <a:lstStyle/>
          <a:p>
            <a:pPr marL="457200" marR="0" lvl="0" indent="-336486" algn="l" rtl="0">
              <a:lnSpc>
                <a:spcPct val="150000"/>
              </a:lnSpc>
              <a:spcBef>
                <a:spcPts val="0"/>
              </a:spcBef>
              <a:spcAft>
                <a:spcPts val="0"/>
              </a:spcAft>
              <a:buClr>
                <a:srgbClr val="FFFFFF"/>
              </a:buClr>
              <a:buSzPts val="1699"/>
              <a:buFont typeface="Montserrat"/>
              <a:buAutoNum type="arabicPeriod"/>
            </a:pPr>
            <a:r>
              <a:rPr lang="en-US" sz="1699">
                <a:solidFill>
                  <a:srgbClr val="FFFFFF"/>
                </a:solidFill>
                <a:latin typeface="Montserrat"/>
                <a:ea typeface="Montserrat"/>
                <a:cs typeface="Montserrat"/>
                <a:sym typeface="Montserrat"/>
              </a:rPr>
              <a:t>Atlanta (ATL)</a:t>
            </a:r>
            <a:endParaRPr sz="1699">
              <a:solidFill>
                <a:srgbClr val="FFFFFF"/>
              </a:solidFill>
              <a:latin typeface="Montserrat"/>
              <a:ea typeface="Montserrat"/>
              <a:cs typeface="Montserrat"/>
              <a:sym typeface="Montserrat"/>
            </a:endParaRPr>
          </a:p>
          <a:p>
            <a:pPr marL="457200" marR="0" lvl="0" indent="-336486" algn="l" rtl="0">
              <a:lnSpc>
                <a:spcPct val="150000"/>
              </a:lnSpc>
              <a:spcBef>
                <a:spcPts val="0"/>
              </a:spcBef>
              <a:spcAft>
                <a:spcPts val="0"/>
              </a:spcAft>
              <a:buClr>
                <a:srgbClr val="FFFFFF"/>
              </a:buClr>
              <a:buSzPts val="1699"/>
              <a:buFont typeface="Montserrat"/>
              <a:buAutoNum type="arabicPeriod"/>
            </a:pPr>
            <a:r>
              <a:rPr lang="en-US" sz="1699">
                <a:solidFill>
                  <a:srgbClr val="FFFFFF"/>
                </a:solidFill>
                <a:latin typeface="Montserrat"/>
                <a:ea typeface="Montserrat"/>
                <a:cs typeface="Montserrat"/>
                <a:sym typeface="Montserrat"/>
              </a:rPr>
              <a:t>Denver (DEN)</a:t>
            </a:r>
            <a:endParaRPr sz="1699">
              <a:solidFill>
                <a:srgbClr val="FFFFFF"/>
              </a:solidFill>
              <a:latin typeface="Montserrat"/>
              <a:ea typeface="Montserrat"/>
              <a:cs typeface="Montserrat"/>
              <a:sym typeface="Montserrat"/>
            </a:endParaRPr>
          </a:p>
          <a:p>
            <a:pPr marL="457200" marR="0" lvl="0" indent="-336486" algn="l" rtl="0">
              <a:lnSpc>
                <a:spcPct val="150000"/>
              </a:lnSpc>
              <a:spcBef>
                <a:spcPts val="0"/>
              </a:spcBef>
              <a:spcAft>
                <a:spcPts val="0"/>
              </a:spcAft>
              <a:buClr>
                <a:srgbClr val="FFFFFF"/>
              </a:buClr>
              <a:buSzPts val="1699"/>
              <a:buFont typeface="Montserrat"/>
              <a:buAutoNum type="arabicPeriod"/>
            </a:pPr>
            <a:r>
              <a:rPr lang="en-US" sz="1699">
                <a:solidFill>
                  <a:srgbClr val="FFFFFF"/>
                </a:solidFill>
                <a:latin typeface="Montserrat"/>
                <a:ea typeface="Montserrat"/>
                <a:cs typeface="Montserrat"/>
                <a:sym typeface="Montserrat"/>
              </a:rPr>
              <a:t>Dallas (DFW)</a:t>
            </a:r>
            <a:endParaRPr sz="1699">
              <a:solidFill>
                <a:srgbClr val="FFFFFF"/>
              </a:solidFill>
              <a:latin typeface="Montserrat"/>
              <a:ea typeface="Montserrat"/>
              <a:cs typeface="Montserrat"/>
              <a:sym typeface="Montserrat"/>
            </a:endParaRPr>
          </a:p>
          <a:p>
            <a:pPr marL="457200" marR="0" lvl="0" indent="-336486" algn="l" rtl="0">
              <a:lnSpc>
                <a:spcPct val="150000"/>
              </a:lnSpc>
              <a:spcBef>
                <a:spcPts val="0"/>
              </a:spcBef>
              <a:spcAft>
                <a:spcPts val="0"/>
              </a:spcAft>
              <a:buClr>
                <a:srgbClr val="FFFFFF"/>
              </a:buClr>
              <a:buSzPts val="1699"/>
              <a:buFont typeface="Montserrat"/>
              <a:buAutoNum type="arabicPeriod"/>
            </a:pPr>
            <a:r>
              <a:rPr lang="en-US" sz="1699">
                <a:solidFill>
                  <a:srgbClr val="FFFFFF"/>
                </a:solidFill>
                <a:latin typeface="Montserrat"/>
                <a:ea typeface="Montserrat"/>
                <a:cs typeface="Montserrat"/>
                <a:sym typeface="Montserrat"/>
              </a:rPr>
              <a:t>Los Angeles (LAX)</a:t>
            </a:r>
            <a:endParaRPr sz="1699">
              <a:solidFill>
                <a:srgbClr val="FFFFFF"/>
              </a:solidFill>
              <a:latin typeface="Montserrat"/>
              <a:ea typeface="Montserrat"/>
              <a:cs typeface="Montserrat"/>
              <a:sym typeface="Montserrat"/>
            </a:endParaRPr>
          </a:p>
          <a:p>
            <a:pPr marL="457200" marR="0" lvl="0" indent="-336486" algn="l" rtl="0">
              <a:lnSpc>
                <a:spcPct val="150000"/>
              </a:lnSpc>
              <a:spcBef>
                <a:spcPts val="0"/>
              </a:spcBef>
              <a:spcAft>
                <a:spcPts val="0"/>
              </a:spcAft>
              <a:buClr>
                <a:srgbClr val="FFFFFF"/>
              </a:buClr>
              <a:buSzPts val="1699"/>
              <a:buFont typeface="Montserrat"/>
              <a:buAutoNum type="arabicPeriod"/>
            </a:pPr>
            <a:r>
              <a:rPr lang="en-US" sz="1699">
                <a:solidFill>
                  <a:srgbClr val="FFFFFF"/>
                </a:solidFill>
                <a:latin typeface="Montserrat"/>
                <a:ea typeface="Montserrat"/>
                <a:cs typeface="Montserrat"/>
                <a:sym typeface="Montserrat"/>
              </a:rPr>
              <a:t>Chicago (ORD)</a:t>
            </a:r>
            <a:endParaRPr sz="1699">
              <a:solidFill>
                <a:srgbClr val="FFFFFF"/>
              </a:solidFill>
              <a:latin typeface="Montserrat"/>
              <a:ea typeface="Montserrat"/>
              <a:cs typeface="Montserrat"/>
              <a:sym typeface="Montserrat"/>
            </a:endParaRPr>
          </a:p>
        </p:txBody>
      </p:sp>
      <p:sp>
        <p:nvSpPr>
          <p:cNvPr id="507" name="Google Shape;507;p25"/>
          <p:cNvSpPr txBox="1"/>
          <p:nvPr/>
        </p:nvSpPr>
        <p:spPr>
          <a:xfrm>
            <a:off x="13171250" y="7216550"/>
            <a:ext cx="4599900" cy="3387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2200" b="1">
                <a:solidFill>
                  <a:srgbClr val="FFFFFF"/>
                </a:solidFill>
                <a:latin typeface="Montserrat"/>
                <a:ea typeface="Montserrat"/>
                <a:cs typeface="Montserrat"/>
                <a:sym typeface="Montserrat"/>
              </a:rPr>
              <a:t>Top 5 Busiest Airports</a:t>
            </a:r>
            <a:endParaRPr sz="600">
              <a:latin typeface="Montserrat"/>
              <a:ea typeface="Montserrat"/>
              <a:cs typeface="Montserrat"/>
              <a:sym typeface="Montserrat"/>
            </a:endParaRPr>
          </a:p>
        </p:txBody>
      </p:sp>
      <p:sp>
        <p:nvSpPr>
          <p:cNvPr id="508" name="Google Shape;508;p25"/>
          <p:cNvSpPr/>
          <p:nvPr/>
        </p:nvSpPr>
        <p:spPr>
          <a:xfrm flipH="1">
            <a:off x="12623575" y="7134100"/>
            <a:ext cx="426837" cy="445913"/>
          </a:xfrm>
          <a:custGeom>
            <a:avLst/>
            <a:gdLst/>
            <a:ahLst/>
            <a:cxnLst/>
            <a:rect l="l" t="t" r="r" b="b"/>
            <a:pathLst>
              <a:path w="1434746" h="1426920" extrusionOk="0">
                <a:moveTo>
                  <a:pt x="1434746" y="0"/>
                </a:moveTo>
                <a:lnTo>
                  <a:pt x="0" y="0"/>
                </a:lnTo>
                <a:lnTo>
                  <a:pt x="0" y="1426921"/>
                </a:lnTo>
                <a:lnTo>
                  <a:pt x="1434746" y="1426921"/>
                </a:lnTo>
                <a:lnTo>
                  <a:pt x="1434746" y="0"/>
                </a:lnTo>
                <a:close/>
              </a:path>
            </a:pathLst>
          </a:custGeom>
          <a:blipFill rotWithShape="1">
            <a:blip r:embed="rId3">
              <a:alphaModFix/>
            </a:blip>
            <a:stretch>
              <a:fillRect/>
            </a:stretch>
          </a:blipFill>
          <a:ln>
            <a:noFill/>
          </a:ln>
        </p:spPr>
        <p:txBody>
          <a:bodyPr/>
          <a:lstStyle/>
          <a:p>
            <a:endParaRPr lang="en-US"/>
          </a:p>
        </p:txBody>
      </p:sp>
      <p:sp>
        <p:nvSpPr>
          <p:cNvPr id="509" name="Google Shape;509;p25"/>
          <p:cNvSpPr txBox="1"/>
          <p:nvPr/>
        </p:nvSpPr>
        <p:spPr>
          <a:xfrm>
            <a:off x="5885975" y="8883175"/>
            <a:ext cx="6326700" cy="11391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endParaRPr sz="500">
              <a:solidFill>
                <a:srgbClr val="FFFFFF"/>
              </a:solidFill>
              <a:latin typeface="Montserrat"/>
              <a:ea typeface="Montserrat"/>
              <a:cs typeface="Montserrat"/>
              <a:sym typeface="Montserrat"/>
            </a:endParaRPr>
          </a:p>
          <a:p>
            <a:pPr marL="0" marR="0" lvl="0" indent="0" algn="l" rtl="0">
              <a:lnSpc>
                <a:spcPct val="120000"/>
              </a:lnSpc>
              <a:spcBef>
                <a:spcPts val="0"/>
              </a:spcBef>
              <a:spcAft>
                <a:spcPts val="0"/>
              </a:spcAft>
              <a:buNone/>
            </a:pPr>
            <a:r>
              <a:rPr lang="en-US" sz="2000">
                <a:solidFill>
                  <a:srgbClr val="FFFFFF"/>
                </a:solidFill>
                <a:latin typeface="Montserrat"/>
                <a:ea typeface="Montserrat"/>
                <a:cs typeface="Montserrat"/>
                <a:sym typeface="Montserrat"/>
              </a:rPr>
              <a:t>Passengers can avoid booking flights during peak seasons, or plan ahead for potential delay or cancellation when traveling during peak seasons.</a:t>
            </a:r>
            <a:endParaRPr sz="2000">
              <a:solidFill>
                <a:srgbClr val="FFFFFF"/>
              </a:solidFill>
              <a:latin typeface="Montserrat"/>
              <a:ea typeface="Montserrat"/>
              <a:cs typeface="Montserrat"/>
              <a:sym typeface="Montserrat"/>
            </a:endParaRPr>
          </a:p>
        </p:txBody>
      </p:sp>
      <p:pic>
        <p:nvPicPr>
          <p:cNvPr id="510" name="Google Shape;510;p25"/>
          <p:cNvPicPr preferRelativeResize="0"/>
          <p:nvPr/>
        </p:nvPicPr>
        <p:blipFill>
          <a:blip r:embed="rId4">
            <a:alphaModFix/>
          </a:blip>
          <a:stretch>
            <a:fillRect/>
          </a:stretch>
        </p:blipFill>
        <p:spPr>
          <a:xfrm>
            <a:off x="521713" y="2207025"/>
            <a:ext cx="9000602" cy="4254325"/>
          </a:xfrm>
          <a:prstGeom prst="rect">
            <a:avLst/>
          </a:prstGeom>
          <a:noFill/>
          <a:ln>
            <a:noFill/>
          </a:ln>
        </p:spPr>
      </p:pic>
      <p:sp>
        <p:nvSpPr>
          <p:cNvPr id="511" name="Google Shape;511;p25"/>
          <p:cNvSpPr txBox="1"/>
          <p:nvPr/>
        </p:nvSpPr>
        <p:spPr>
          <a:xfrm>
            <a:off x="7557914" y="2915957"/>
            <a:ext cx="877800" cy="1386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endParaRPr sz="900"/>
          </a:p>
        </p:txBody>
      </p:sp>
      <p:sp>
        <p:nvSpPr>
          <p:cNvPr id="512" name="Google Shape;512;p25"/>
          <p:cNvSpPr/>
          <p:nvPr/>
        </p:nvSpPr>
        <p:spPr>
          <a:xfrm>
            <a:off x="8830114" y="2490445"/>
            <a:ext cx="356700" cy="3847200"/>
          </a:xfrm>
          <a:prstGeom prst="roundRect">
            <a:avLst>
              <a:gd name="adj" fmla="val 16667"/>
            </a:avLst>
          </a:prstGeom>
          <a:solidFill>
            <a:srgbClr val="FF0000">
              <a:alpha val="4864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ontserrat"/>
              <a:ea typeface="Montserrat"/>
              <a:cs typeface="Montserrat"/>
              <a:sym typeface="Montserrat"/>
            </a:endParaRPr>
          </a:p>
        </p:txBody>
      </p:sp>
      <p:sp>
        <p:nvSpPr>
          <p:cNvPr id="513" name="Google Shape;513;p25"/>
          <p:cNvSpPr/>
          <p:nvPr/>
        </p:nvSpPr>
        <p:spPr>
          <a:xfrm>
            <a:off x="1344767" y="2704140"/>
            <a:ext cx="915000" cy="3633000"/>
          </a:xfrm>
          <a:prstGeom prst="roundRect">
            <a:avLst>
              <a:gd name="adj" fmla="val 16667"/>
            </a:avLst>
          </a:prstGeom>
          <a:solidFill>
            <a:srgbClr val="FF0000">
              <a:alpha val="4864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ontserrat"/>
              <a:ea typeface="Montserrat"/>
              <a:cs typeface="Montserrat"/>
              <a:sym typeface="Montserrat"/>
            </a:endParaRPr>
          </a:p>
        </p:txBody>
      </p:sp>
      <p:sp>
        <p:nvSpPr>
          <p:cNvPr id="514" name="Google Shape;514;p25"/>
          <p:cNvSpPr/>
          <p:nvPr/>
        </p:nvSpPr>
        <p:spPr>
          <a:xfrm>
            <a:off x="6372274" y="4003605"/>
            <a:ext cx="2109600" cy="2333700"/>
          </a:xfrm>
          <a:prstGeom prst="roundRect">
            <a:avLst>
              <a:gd name="adj" fmla="val 16667"/>
            </a:avLst>
          </a:prstGeom>
          <a:solidFill>
            <a:srgbClr val="6AA84F">
              <a:alpha val="5364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ontserrat"/>
              <a:ea typeface="Montserrat"/>
              <a:cs typeface="Montserrat"/>
              <a:sym typeface="Montserrat"/>
            </a:endParaRPr>
          </a:p>
        </p:txBody>
      </p:sp>
      <p:sp>
        <p:nvSpPr>
          <p:cNvPr id="515" name="Google Shape;515;p25"/>
          <p:cNvSpPr/>
          <p:nvPr/>
        </p:nvSpPr>
        <p:spPr>
          <a:xfrm>
            <a:off x="4524130" y="2412196"/>
            <a:ext cx="1323300" cy="3925200"/>
          </a:xfrm>
          <a:prstGeom prst="roundRect">
            <a:avLst>
              <a:gd name="adj" fmla="val 16667"/>
            </a:avLst>
          </a:prstGeom>
          <a:solidFill>
            <a:srgbClr val="FF0000">
              <a:alpha val="4864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ontserrat"/>
              <a:ea typeface="Montserrat"/>
              <a:cs typeface="Montserrat"/>
              <a:sym typeface="Montserrat"/>
            </a:endParaRPr>
          </a:p>
        </p:txBody>
      </p:sp>
      <p:pic>
        <p:nvPicPr>
          <p:cNvPr id="516" name="Google Shape;516;p25"/>
          <p:cNvPicPr preferRelativeResize="0"/>
          <p:nvPr/>
        </p:nvPicPr>
        <p:blipFill>
          <a:blip r:embed="rId5">
            <a:alphaModFix/>
          </a:blip>
          <a:stretch>
            <a:fillRect/>
          </a:stretch>
        </p:blipFill>
        <p:spPr>
          <a:xfrm>
            <a:off x="9764754" y="2181400"/>
            <a:ext cx="8149335" cy="4254324"/>
          </a:xfrm>
          <a:prstGeom prst="rect">
            <a:avLst/>
          </a:prstGeom>
          <a:noFill/>
          <a:ln>
            <a:noFill/>
          </a:ln>
        </p:spPr>
      </p:pic>
      <p:sp>
        <p:nvSpPr>
          <p:cNvPr id="517" name="Google Shape;517;p25"/>
          <p:cNvSpPr txBox="1"/>
          <p:nvPr/>
        </p:nvSpPr>
        <p:spPr>
          <a:xfrm>
            <a:off x="16329421" y="2915839"/>
            <a:ext cx="779400" cy="1386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endParaRPr sz="900"/>
          </a:p>
        </p:txBody>
      </p:sp>
      <p:sp>
        <p:nvSpPr>
          <p:cNvPr id="518" name="Google Shape;518;p25"/>
          <p:cNvSpPr/>
          <p:nvPr/>
        </p:nvSpPr>
        <p:spPr>
          <a:xfrm>
            <a:off x="17287360" y="2451802"/>
            <a:ext cx="322800" cy="3891000"/>
          </a:xfrm>
          <a:prstGeom prst="roundRect">
            <a:avLst>
              <a:gd name="adj" fmla="val 16667"/>
            </a:avLst>
          </a:prstGeom>
          <a:solidFill>
            <a:srgbClr val="FF0000">
              <a:alpha val="4864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ontserrat"/>
              <a:ea typeface="Montserrat"/>
              <a:cs typeface="Montserrat"/>
              <a:sym typeface="Montserrat"/>
            </a:endParaRPr>
          </a:p>
        </p:txBody>
      </p:sp>
      <p:sp>
        <p:nvSpPr>
          <p:cNvPr id="519" name="Google Shape;519;p25"/>
          <p:cNvSpPr/>
          <p:nvPr/>
        </p:nvSpPr>
        <p:spPr>
          <a:xfrm>
            <a:off x="10509966" y="2667936"/>
            <a:ext cx="828600" cy="3674700"/>
          </a:xfrm>
          <a:prstGeom prst="roundRect">
            <a:avLst>
              <a:gd name="adj" fmla="val 16667"/>
            </a:avLst>
          </a:prstGeom>
          <a:solidFill>
            <a:srgbClr val="FF0000">
              <a:alpha val="4864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ontserrat"/>
              <a:ea typeface="Montserrat"/>
              <a:cs typeface="Montserrat"/>
              <a:sym typeface="Montserrat"/>
            </a:endParaRPr>
          </a:p>
        </p:txBody>
      </p:sp>
      <p:sp>
        <p:nvSpPr>
          <p:cNvPr id="520" name="Google Shape;520;p25"/>
          <p:cNvSpPr/>
          <p:nvPr/>
        </p:nvSpPr>
        <p:spPr>
          <a:xfrm>
            <a:off x="15061979" y="3982235"/>
            <a:ext cx="1910100" cy="2360400"/>
          </a:xfrm>
          <a:prstGeom prst="roundRect">
            <a:avLst>
              <a:gd name="adj" fmla="val 16667"/>
            </a:avLst>
          </a:prstGeom>
          <a:solidFill>
            <a:srgbClr val="6AA84F">
              <a:alpha val="5364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ontserrat"/>
              <a:ea typeface="Montserrat"/>
              <a:cs typeface="Montserrat"/>
              <a:sym typeface="Montserrat"/>
            </a:endParaRPr>
          </a:p>
        </p:txBody>
      </p:sp>
      <p:sp>
        <p:nvSpPr>
          <p:cNvPr id="521" name="Google Shape;521;p25"/>
          <p:cNvSpPr/>
          <p:nvPr/>
        </p:nvSpPr>
        <p:spPr>
          <a:xfrm>
            <a:off x="13388630" y="2372659"/>
            <a:ext cx="1197900" cy="3970200"/>
          </a:xfrm>
          <a:prstGeom prst="roundRect">
            <a:avLst>
              <a:gd name="adj" fmla="val 16667"/>
            </a:avLst>
          </a:prstGeom>
          <a:solidFill>
            <a:srgbClr val="FF0000">
              <a:alpha val="4864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ontserrat"/>
              <a:ea typeface="Montserrat"/>
              <a:cs typeface="Montserrat"/>
              <a:sym typeface="Montserrat"/>
            </a:endParaRPr>
          </a:p>
        </p:txBody>
      </p:sp>
      <p:sp>
        <p:nvSpPr>
          <p:cNvPr id="522" name="Google Shape;522;p25"/>
          <p:cNvSpPr/>
          <p:nvPr/>
        </p:nvSpPr>
        <p:spPr>
          <a:xfrm>
            <a:off x="600150" y="8883175"/>
            <a:ext cx="4832700" cy="1220400"/>
          </a:xfrm>
          <a:prstGeom prst="rect">
            <a:avLst/>
          </a:prstGeom>
          <a:solidFill>
            <a:srgbClr val="0D70A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ontserrat"/>
              <a:ea typeface="Montserrat"/>
              <a:cs typeface="Montserrat"/>
              <a:sym typeface="Montserrat"/>
            </a:endParaRPr>
          </a:p>
        </p:txBody>
      </p:sp>
      <p:sp>
        <p:nvSpPr>
          <p:cNvPr id="523" name="Google Shape;523;p25"/>
          <p:cNvSpPr txBox="1"/>
          <p:nvPr/>
        </p:nvSpPr>
        <p:spPr>
          <a:xfrm>
            <a:off x="849336" y="8911300"/>
            <a:ext cx="4832700" cy="7695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endParaRPr sz="500">
              <a:solidFill>
                <a:srgbClr val="FFFFFF"/>
              </a:solidFill>
              <a:latin typeface="Montserrat"/>
              <a:ea typeface="Montserrat"/>
              <a:cs typeface="Montserrat"/>
              <a:sym typeface="Montserrat"/>
            </a:endParaRPr>
          </a:p>
          <a:p>
            <a:pPr marL="0" lvl="0" indent="0" algn="l" rtl="0">
              <a:lnSpc>
                <a:spcPct val="120000"/>
              </a:lnSpc>
              <a:spcBef>
                <a:spcPts val="0"/>
              </a:spcBef>
              <a:spcAft>
                <a:spcPts val="0"/>
              </a:spcAft>
              <a:buClr>
                <a:schemeClr val="dk1"/>
              </a:buClr>
              <a:buSzPts val="1100"/>
              <a:buFont typeface="Arial"/>
              <a:buNone/>
            </a:pPr>
            <a:r>
              <a:rPr lang="en-US" sz="2000">
                <a:solidFill>
                  <a:schemeClr val="lt1"/>
                </a:solidFill>
                <a:latin typeface="Montserrat"/>
                <a:ea typeface="Montserrat"/>
                <a:cs typeface="Montserrat"/>
                <a:sym typeface="Montserrat"/>
              </a:rPr>
              <a:t>Delay/cancellation rate is higher during the first half of the year.</a:t>
            </a:r>
            <a:endParaRPr sz="2000">
              <a:solidFill>
                <a:srgbClr val="FFFFFF"/>
              </a:solidFill>
              <a:latin typeface="Montserrat"/>
              <a:ea typeface="Montserrat"/>
              <a:cs typeface="Montserrat"/>
              <a:sym typeface="Montserrat"/>
            </a:endParaRPr>
          </a:p>
        </p:txBody>
      </p:sp>
      <p:sp>
        <p:nvSpPr>
          <p:cNvPr id="524" name="Google Shape;524;p25"/>
          <p:cNvSpPr txBox="1">
            <a:spLocks noGrp="1"/>
          </p:cNvSpPr>
          <p:nvPr>
            <p:ph type="sldNum" idx="12"/>
          </p:nvPr>
        </p:nvSpPr>
        <p:spPr>
          <a:xfrm>
            <a:off x="17113568" y="9499702"/>
            <a:ext cx="1097400" cy="787500"/>
          </a:xfrm>
          <a:prstGeom prst="rect">
            <a:avLst/>
          </a:prstGeom>
        </p:spPr>
        <p:txBody>
          <a:bodyPr spcFirstLastPara="1" wrap="square" lIns="167625" tIns="167625" rIns="167625" bIns="167625" anchor="t" anchorCtr="0">
            <a:noAutofit/>
          </a:bodyPr>
          <a:lstStyle/>
          <a:p>
            <a:pPr marL="0" lvl="0" indent="0" algn="r" rtl="0">
              <a:spcBef>
                <a:spcPts val="0"/>
              </a:spcBef>
              <a:spcAft>
                <a:spcPts val="0"/>
              </a:spcAft>
              <a:buNone/>
            </a:pPr>
            <a:fld id="{00000000-1234-1234-1234-123412341234}" type="slidenum">
              <a:rPr lang="en-US"/>
              <a:t>15</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36C9B"/>
        </a:solidFill>
        <a:effectLst/>
      </p:bgPr>
    </p:bg>
    <p:spTree>
      <p:nvGrpSpPr>
        <p:cNvPr id="1" name="Shape 528"/>
        <p:cNvGrpSpPr/>
        <p:nvPr/>
      </p:nvGrpSpPr>
      <p:grpSpPr>
        <a:xfrm>
          <a:off x="0" y="0"/>
          <a:ext cx="0" cy="0"/>
          <a:chOff x="0" y="0"/>
          <a:chExt cx="0" cy="0"/>
        </a:xfrm>
      </p:grpSpPr>
      <p:grpSp>
        <p:nvGrpSpPr>
          <p:cNvPr id="529" name="Google Shape;529;p26"/>
          <p:cNvGrpSpPr/>
          <p:nvPr/>
        </p:nvGrpSpPr>
        <p:grpSpPr>
          <a:xfrm>
            <a:off x="0" y="1435737"/>
            <a:ext cx="18288118" cy="8851713"/>
            <a:chOff x="0" y="0"/>
            <a:chExt cx="4816592" cy="2331300"/>
          </a:xfrm>
        </p:grpSpPr>
        <p:sp>
          <p:nvSpPr>
            <p:cNvPr id="530" name="Google Shape;530;p26"/>
            <p:cNvSpPr/>
            <p:nvPr/>
          </p:nvSpPr>
          <p:spPr>
            <a:xfrm>
              <a:off x="0" y="0"/>
              <a:ext cx="4816592" cy="2331197"/>
            </a:xfrm>
            <a:custGeom>
              <a:avLst/>
              <a:gdLst/>
              <a:ahLst/>
              <a:cxnLst/>
              <a:rect l="l" t="t" r="r" b="b"/>
              <a:pathLst>
                <a:path w="4816592" h="2331197" extrusionOk="0">
                  <a:moveTo>
                    <a:pt x="0" y="0"/>
                  </a:moveTo>
                  <a:lnTo>
                    <a:pt x="4816592" y="0"/>
                  </a:lnTo>
                  <a:lnTo>
                    <a:pt x="4816592" y="2331197"/>
                  </a:lnTo>
                  <a:lnTo>
                    <a:pt x="0" y="2331197"/>
                  </a:lnTo>
                  <a:close/>
                </a:path>
              </a:pathLst>
            </a:custGeom>
            <a:solidFill>
              <a:srgbClr val="072B3E"/>
            </a:solidFill>
            <a:ln>
              <a:noFill/>
            </a:ln>
          </p:spPr>
          <p:txBody>
            <a:bodyPr/>
            <a:lstStyle/>
            <a:p>
              <a:endParaRPr lang="en-US"/>
            </a:p>
          </p:txBody>
        </p:sp>
        <p:sp>
          <p:nvSpPr>
            <p:cNvPr id="531" name="Google Shape;531;p26"/>
            <p:cNvSpPr txBox="1"/>
            <p:nvPr/>
          </p:nvSpPr>
          <p:spPr>
            <a:xfrm>
              <a:off x="0" y="0"/>
              <a:ext cx="4816500" cy="2331300"/>
            </a:xfrm>
            <a:prstGeom prst="rect">
              <a:avLst/>
            </a:prstGeom>
            <a:noFill/>
            <a:ln>
              <a:noFill/>
            </a:ln>
          </p:spPr>
          <p:txBody>
            <a:bodyPr spcFirstLastPara="1" wrap="square" lIns="50800" tIns="50800" rIns="50800" bIns="50800" anchor="ctr" anchorCtr="0">
              <a:noAutofit/>
            </a:bodyPr>
            <a:lstStyle/>
            <a:p>
              <a:pPr marL="0" marR="0" lvl="0" indent="0" algn="l" rtl="0">
                <a:lnSpc>
                  <a:spcPct val="20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cxnSp>
        <p:nvCxnSpPr>
          <p:cNvPr id="532" name="Google Shape;532;p26"/>
          <p:cNvCxnSpPr/>
          <p:nvPr/>
        </p:nvCxnSpPr>
        <p:spPr>
          <a:xfrm>
            <a:off x="0" y="1426212"/>
            <a:ext cx="18570600" cy="0"/>
          </a:xfrm>
          <a:prstGeom prst="straightConnector1">
            <a:avLst/>
          </a:prstGeom>
          <a:noFill/>
          <a:ln w="19050" cap="flat" cmpd="sng">
            <a:solidFill>
              <a:srgbClr val="FFFFFF"/>
            </a:solidFill>
            <a:prstDash val="solid"/>
            <a:round/>
            <a:headEnd type="none" w="sm" len="sm"/>
            <a:tailEnd type="none" w="sm" len="sm"/>
          </a:ln>
        </p:spPr>
      </p:cxnSp>
      <p:sp>
        <p:nvSpPr>
          <p:cNvPr id="533" name="Google Shape;533;p26"/>
          <p:cNvSpPr txBox="1"/>
          <p:nvPr/>
        </p:nvSpPr>
        <p:spPr>
          <a:xfrm>
            <a:off x="1548328" y="584201"/>
            <a:ext cx="1095300" cy="2154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endParaRPr/>
          </a:p>
        </p:txBody>
      </p:sp>
      <p:sp>
        <p:nvSpPr>
          <p:cNvPr id="534" name="Google Shape;534;p26"/>
          <p:cNvSpPr txBox="1"/>
          <p:nvPr/>
        </p:nvSpPr>
        <p:spPr>
          <a:xfrm>
            <a:off x="223025" y="401450"/>
            <a:ext cx="15073500" cy="6156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4000" b="1">
                <a:solidFill>
                  <a:srgbClr val="FFFFFF"/>
                </a:solidFill>
                <a:latin typeface="Montserrat"/>
                <a:ea typeface="Montserrat"/>
                <a:cs typeface="Montserrat"/>
                <a:sym typeface="Montserrat"/>
              </a:rPr>
              <a:t>Correlation Heatmap</a:t>
            </a:r>
            <a:endParaRPr sz="4000"/>
          </a:p>
        </p:txBody>
      </p:sp>
      <p:cxnSp>
        <p:nvCxnSpPr>
          <p:cNvPr id="535" name="Google Shape;535;p26"/>
          <p:cNvCxnSpPr/>
          <p:nvPr/>
        </p:nvCxnSpPr>
        <p:spPr>
          <a:xfrm rot="10800000" flipH="1">
            <a:off x="12513877" y="933113"/>
            <a:ext cx="1029900" cy="300"/>
          </a:xfrm>
          <a:prstGeom prst="straightConnector1">
            <a:avLst/>
          </a:prstGeom>
          <a:noFill/>
          <a:ln w="28575" cap="flat" cmpd="sng">
            <a:solidFill>
              <a:srgbClr val="FFFFFF">
                <a:alpha val="69800"/>
              </a:srgbClr>
            </a:solidFill>
            <a:prstDash val="solid"/>
            <a:round/>
            <a:headEnd type="none" w="sm" len="sm"/>
            <a:tailEnd type="none" w="sm" len="sm"/>
          </a:ln>
        </p:spPr>
      </p:cxnSp>
      <p:sp>
        <p:nvSpPr>
          <p:cNvPr id="536" name="Google Shape;536;p26"/>
          <p:cNvSpPr txBox="1"/>
          <p:nvPr/>
        </p:nvSpPr>
        <p:spPr>
          <a:xfrm>
            <a:off x="10354200" y="593750"/>
            <a:ext cx="9000600" cy="231000"/>
          </a:xfrm>
          <a:prstGeom prst="rect">
            <a:avLst/>
          </a:prstGeom>
          <a:noFill/>
          <a:ln>
            <a:noFill/>
          </a:ln>
        </p:spPr>
        <p:txBody>
          <a:bodyPr spcFirstLastPara="1" wrap="square" lIns="0" tIns="0" rIns="0" bIns="0" anchor="t" anchorCtr="0">
            <a:spAutoFit/>
          </a:bodyPr>
          <a:lstStyle/>
          <a:p>
            <a:pPr marL="0" lvl="0" indent="0" algn="l" rtl="0">
              <a:lnSpc>
                <a:spcPct val="140000"/>
              </a:lnSpc>
              <a:spcBef>
                <a:spcPts val="0"/>
              </a:spcBef>
              <a:spcAft>
                <a:spcPts val="0"/>
              </a:spcAft>
              <a:buSzPts val="1100"/>
              <a:buNone/>
            </a:pPr>
            <a:r>
              <a:rPr lang="en-US" sz="1500">
                <a:solidFill>
                  <a:srgbClr val="FFFFFF"/>
                </a:solidFill>
                <a:latin typeface="Open Sans"/>
                <a:ea typeface="Open Sans"/>
                <a:cs typeface="Open Sans"/>
                <a:sym typeface="Open Sans"/>
              </a:rPr>
              <a:t>PROJECT OVERVIEW               EDA               MODELS BUILDUP            BUSINESS INSIGHTS</a:t>
            </a:r>
            <a:endParaRPr sz="1500">
              <a:solidFill>
                <a:srgbClr val="FFFFFF"/>
              </a:solidFill>
              <a:latin typeface="Open Sans"/>
              <a:ea typeface="Open Sans"/>
              <a:cs typeface="Open Sans"/>
              <a:sym typeface="Open Sans"/>
            </a:endParaRPr>
          </a:p>
        </p:txBody>
      </p:sp>
      <p:pic>
        <p:nvPicPr>
          <p:cNvPr id="537" name="Google Shape;537;p26"/>
          <p:cNvPicPr preferRelativeResize="0"/>
          <p:nvPr/>
        </p:nvPicPr>
        <p:blipFill rotWithShape="1">
          <a:blip r:embed="rId3">
            <a:alphaModFix/>
          </a:blip>
          <a:srcRect t="77592" r="10754" b="398"/>
          <a:stretch/>
        </p:blipFill>
        <p:spPr>
          <a:xfrm>
            <a:off x="828175" y="2105538"/>
            <a:ext cx="12421601" cy="2548274"/>
          </a:xfrm>
          <a:prstGeom prst="rect">
            <a:avLst/>
          </a:prstGeom>
          <a:noFill/>
          <a:ln>
            <a:noFill/>
          </a:ln>
        </p:spPr>
      </p:pic>
      <p:sp>
        <p:nvSpPr>
          <p:cNvPr id="538" name="Google Shape;538;p26"/>
          <p:cNvSpPr/>
          <p:nvPr/>
        </p:nvSpPr>
        <p:spPr>
          <a:xfrm>
            <a:off x="3343100" y="2134838"/>
            <a:ext cx="6375000" cy="1968900"/>
          </a:xfrm>
          <a:prstGeom prst="roundRect">
            <a:avLst>
              <a:gd name="adj" fmla="val 16667"/>
            </a:avLst>
          </a:prstGeom>
          <a:solidFill>
            <a:srgbClr val="6AA84F">
              <a:alpha val="31820"/>
            </a:srgbClr>
          </a:solidFill>
          <a:ln w="9525" cap="flat" cmpd="sng">
            <a:solidFill>
              <a:srgbClr val="036C9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ontserrat"/>
              <a:ea typeface="Montserrat"/>
              <a:cs typeface="Montserrat"/>
              <a:sym typeface="Montserrat"/>
            </a:endParaRPr>
          </a:p>
        </p:txBody>
      </p:sp>
      <p:sp>
        <p:nvSpPr>
          <p:cNvPr id="539" name="Google Shape;539;p26"/>
          <p:cNvSpPr txBox="1"/>
          <p:nvPr/>
        </p:nvSpPr>
        <p:spPr>
          <a:xfrm>
            <a:off x="578375" y="6015288"/>
            <a:ext cx="10711800" cy="2489700"/>
          </a:xfrm>
          <a:prstGeom prst="rect">
            <a:avLst/>
          </a:prstGeom>
          <a:noFill/>
          <a:ln>
            <a:noFill/>
          </a:ln>
        </p:spPr>
        <p:txBody>
          <a:bodyPr spcFirstLastPara="1" wrap="square" lIns="0" tIns="0" rIns="0" bIns="0" anchor="t" anchorCtr="0">
            <a:spAutoFit/>
          </a:bodyPr>
          <a:lstStyle/>
          <a:p>
            <a:pPr marL="0" lvl="0" indent="0" algn="l" rtl="0">
              <a:lnSpc>
                <a:spcPct val="115000"/>
              </a:lnSpc>
              <a:spcBef>
                <a:spcPts val="0"/>
              </a:spcBef>
              <a:spcAft>
                <a:spcPts val="0"/>
              </a:spcAft>
              <a:buNone/>
            </a:pPr>
            <a:r>
              <a:rPr lang="en-US" sz="2100" b="1">
                <a:solidFill>
                  <a:schemeClr val="lt1"/>
                </a:solidFill>
                <a:latin typeface="Montserrat"/>
                <a:ea typeface="Montserrat"/>
                <a:cs typeface="Montserrat"/>
                <a:sym typeface="Montserrat"/>
              </a:rPr>
              <a:t>Other Features:</a:t>
            </a:r>
            <a:endParaRPr sz="2100" b="1">
              <a:solidFill>
                <a:schemeClr val="lt1"/>
              </a:solidFill>
              <a:latin typeface="Montserrat"/>
              <a:ea typeface="Montserrat"/>
              <a:cs typeface="Montserrat"/>
              <a:sym typeface="Montserrat"/>
            </a:endParaRPr>
          </a:p>
          <a:p>
            <a:pPr marL="457200" lvl="0" indent="-361950" algn="l" rtl="0">
              <a:lnSpc>
                <a:spcPct val="115000"/>
              </a:lnSpc>
              <a:spcBef>
                <a:spcPts val="1200"/>
              </a:spcBef>
              <a:spcAft>
                <a:spcPts val="0"/>
              </a:spcAft>
              <a:buClr>
                <a:schemeClr val="lt1"/>
              </a:buClr>
              <a:buSzPts val="2100"/>
              <a:buChar char="●"/>
            </a:pPr>
            <a:r>
              <a:rPr lang="en-US" sz="2100">
                <a:solidFill>
                  <a:schemeClr val="lt1"/>
                </a:solidFill>
                <a:latin typeface="Montserrat"/>
                <a:ea typeface="Montserrat"/>
                <a:cs typeface="Montserrat"/>
                <a:sym typeface="Montserrat"/>
              </a:rPr>
              <a:t>All variables have low correlation with delays; indicating that there is no clear linear relationship with whether a flight is delayed</a:t>
            </a:r>
            <a:endParaRPr sz="2100">
              <a:solidFill>
                <a:schemeClr val="lt1"/>
              </a:solidFill>
              <a:latin typeface="Montserrat"/>
              <a:ea typeface="Montserrat"/>
              <a:cs typeface="Montserrat"/>
              <a:sym typeface="Montserrat"/>
            </a:endParaRPr>
          </a:p>
          <a:p>
            <a:pPr marL="0" lvl="0" indent="0" algn="l" rtl="0">
              <a:lnSpc>
                <a:spcPct val="115000"/>
              </a:lnSpc>
              <a:spcBef>
                <a:spcPts val="1200"/>
              </a:spcBef>
              <a:spcAft>
                <a:spcPts val="1200"/>
              </a:spcAft>
              <a:buNone/>
            </a:pPr>
            <a:r>
              <a:rPr lang="en-US" sz="2100" i="1">
                <a:solidFill>
                  <a:schemeClr val="lt1"/>
                </a:solidFill>
                <a:latin typeface="Montserrat"/>
                <a:ea typeface="Montserrat"/>
                <a:cs typeface="Montserrat"/>
                <a:sym typeface="Montserrat"/>
              </a:rPr>
              <a:t>* Correlation measures linear trend between two factors. Since the seasonal changes of delay rates, and the hourly changes over a day are non linear, their correlations are low.</a:t>
            </a:r>
            <a:endParaRPr sz="2100" i="1">
              <a:solidFill>
                <a:schemeClr val="lt1"/>
              </a:solidFill>
              <a:latin typeface="Montserrat"/>
              <a:ea typeface="Montserrat"/>
              <a:cs typeface="Montserrat"/>
              <a:sym typeface="Montserrat"/>
            </a:endParaRPr>
          </a:p>
        </p:txBody>
      </p:sp>
      <p:cxnSp>
        <p:nvCxnSpPr>
          <p:cNvPr id="540" name="Google Shape;540;p26"/>
          <p:cNvCxnSpPr/>
          <p:nvPr/>
        </p:nvCxnSpPr>
        <p:spPr>
          <a:xfrm flipH="1">
            <a:off x="4891850" y="3644325"/>
            <a:ext cx="333900" cy="1846800"/>
          </a:xfrm>
          <a:prstGeom prst="straightConnector1">
            <a:avLst/>
          </a:prstGeom>
          <a:noFill/>
          <a:ln w="114300" cap="flat" cmpd="sng">
            <a:solidFill>
              <a:srgbClr val="6AA84F"/>
            </a:solidFill>
            <a:prstDash val="solid"/>
            <a:round/>
            <a:headEnd type="none" w="med" len="med"/>
            <a:tailEnd type="triangle" w="med" len="med"/>
          </a:ln>
        </p:spPr>
      </p:cxnSp>
      <p:sp>
        <p:nvSpPr>
          <p:cNvPr id="541" name="Google Shape;541;p26"/>
          <p:cNvSpPr txBox="1"/>
          <p:nvPr/>
        </p:nvSpPr>
        <p:spPr>
          <a:xfrm>
            <a:off x="12285150" y="5921975"/>
            <a:ext cx="4600200" cy="954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100" b="1">
                <a:solidFill>
                  <a:schemeClr val="lt1"/>
                </a:solidFill>
                <a:latin typeface="Montserrat"/>
                <a:ea typeface="Montserrat"/>
                <a:cs typeface="Montserrat"/>
                <a:sym typeface="Montserrat"/>
              </a:rPr>
              <a:t>Target features:</a:t>
            </a:r>
            <a:endParaRPr sz="2100" b="1">
              <a:solidFill>
                <a:schemeClr val="lt1"/>
              </a:solidFill>
              <a:latin typeface="Montserrat"/>
              <a:ea typeface="Montserrat"/>
              <a:cs typeface="Montserrat"/>
              <a:sym typeface="Montserrat"/>
            </a:endParaRPr>
          </a:p>
          <a:p>
            <a:pPr marL="0" lvl="0" indent="0" algn="l" rtl="0">
              <a:spcBef>
                <a:spcPts val="0"/>
              </a:spcBef>
              <a:spcAft>
                <a:spcPts val="0"/>
              </a:spcAft>
              <a:buNone/>
            </a:pPr>
            <a:endParaRPr sz="800" b="1">
              <a:solidFill>
                <a:schemeClr val="lt1"/>
              </a:solidFill>
              <a:latin typeface="Montserrat"/>
              <a:ea typeface="Montserrat"/>
              <a:cs typeface="Montserrat"/>
              <a:sym typeface="Montserrat"/>
            </a:endParaRPr>
          </a:p>
          <a:p>
            <a:pPr marL="457200" lvl="0" indent="-361950" algn="l" rtl="0">
              <a:spcBef>
                <a:spcPts val="0"/>
              </a:spcBef>
              <a:spcAft>
                <a:spcPts val="0"/>
              </a:spcAft>
              <a:buClr>
                <a:schemeClr val="lt1"/>
              </a:buClr>
              <a:buSzPts val="2100"/>
              <a:buFont typeface="Montserrat"/>
              <a:buChar char="-"/>
            </a:pPr>
            <a:r>
              <a:rPr lang="en-US" sz="2100">
                <a:solidFill>
                  <a:schemeClr val="lt1"/>
                </a:solidFill>
                <a:latin typeface="Montserrat"/>
                <a:ea typeface="Montserrat"/>
                <a:cs typeface="Montserrat"/>
                <a:sym typeface="Montserrat"/>
              </a:rPr>
              <a:t>define delay_status</a:t>
            </a:r>
            <a:endParaRPr sz="1700"/>
          </a:p>
        </p:txBody>
      </p:sp>
      <p:sp>
        <p:nvSpPr>
          <p:cNvPr id="542" name="Google Shape;542;p26"/>
          <p:cNvSpPr/>
          <p:nvPr/>
        </p:nvSpPr>
        <p:spPr>
          <a:xfrm>
            <a:off x="9829925" y="2134863"/>
            <a:ext cx="1518300" cy="1662000"/>
          </a:xfrm>
          <a:prstGeom prst="roundRect">
            <a:avLst>
              <a:gd name="adj" fmla="val 16667"/>
            </a:avLst>
          </a:prstGeom>
          <a:solidFill>
            <a:srgbClr val="000000">
              <a:alpha val="4431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ontserrat"/>
              <a:ea typeface="Montserrat"/>
              <a:cs typeface="Montserrat"/>
              <a:sym typeface="Montserrat"/>
            </a:endParaRPr>
          </a:p>
        </p:txBody>
      </p:sp>
      <p:cxnSp>
        <p:nvCxnSpPr>
          <p:cNvPr id="543" name="Google Shape;543;p26"/>
          <p:cNvCxnSpPr/>
          <p:nvPr/>
        </p:nvCxnSpPr>
        <p:spPr>
          <a:xfrm>
            <a:off x="10751675" y="3660713"/>
            <a:ext cx="1909200" cy="1662600"/>
          </a:xfrm>
          <a:prstGeom prst="straightConnector1">
            <a:avLst/>
          </a:prstGeom>
          <a:noFill/>
          <a:ln w="114300" cap="flat" cmpd="sng">
            <a:solidFill>
              <a:srgbClr val="B7B7B7"/>
            </a:solidFill>
            <a:prstDash val="solid"/>
            <a:round/>
            <a:headEnd type="none" w="med" len="med"/>
            <a:tailEnd type="triangle" w="med" len="med"/>
          </a:ln>
          <a:effectLst>
            <a:outerShdw blurRad="57150" dist="19050" dir="5400000" algn="bl" rotWithShape="0">
              <a:srgbClr val="000000"/>
            </a:outerShdw>
          </a:effectLst>
        </p:spPr>
      </p:cxnSp>
      <p:sp>
        <p:nvSpPr>
          <p:cNvPr id="544" name="Google Shape;544;p26"/>
          <p:cNvSpPr/>
          <p:nvPr/>
        </p:nvSpPr>
        <p:spPr>
          <a:xfrm>
            <a:off x="11943375" y="5681675"/>
            <a:ext cx="4032000" cy="1434900"/>
          </a:xfrm>
          <a:prstGeom prst="rect">
            <a:avLst/>
          </a:prstGeom>
          <a:noFill/>
          <a:ln w="28575" cap="flat" cmpd="sng">
            <a:solidFill>
              <a:schemeClr val="lt1"/>
            </a:solidFill>
            <a:prstDash val="lg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ontserrat"/>
              <a:ea typeface="Montserrat"/>
              <a:cs typeface="Montserrat"/>
              <a:sym typeface="Montserrat"/>
            </a:endParaRPr>
          </a:p>
        </p:txBody>
      </p:sp>
      <p:sp>
        <p:nvSpPr>
          <p:cNvPr id="545" name="Google Shape;545;p26"/>
          <p:cNvSpPr/>
          <p:nvPr/>
        </p:nvSpPr>
        <p:spPr>
          <a:xfrm>
            <a:off x="357275" y="5742288"/>
            <a:ext cx="11154000" cy="2949600"/>
          </a:xfrm>
          <a:prstGeom prst="rect">
            <a:avLst/>
          </a:prstGeom>
          <a:noFill/>
          <a:ln w="28575" cap="flat" cmpd="sng">
            <a:solidFill>
              <a:schemeClr val="lt1"/>
            </a:solidFill>
            <a:prstDash val="lg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ontserrat"/>
              <a:ea typeface="Montserrat"/>
              <a:cs typeface="Montserrat"/>
              <a:sym typeface="Montserrat"/>
            </a:endParaRPr>
          </a:p>
        </p:txBody>
      </p:sp>
      <p:pic>
        <p:nvPicPr>
          <p:cNvPr id="546" name="Google Shape;546;p26"/>
          <p:cNvPicPr preferRelativeResize="0"/>
          <p:nvPr/>
        </p:nvPicPr>
        <p:blipFill rotWithShape="1">
          <a:blip r:embed="rId3">
            <a:alphaModFix/>
          </a:blip>
          <a:srcRect l="89695" t="-1314" b="13115"/>
          <a:stretch/>
        </p:blipFill>
        <p:spPr>
          <a:xfrm>
            <a:off x="16779350" y="2231075"/>
            <a:ext cx="865417" cy="6161524"/>
          </a:xfrm>
          <a:prstGeom prst="rect">
            <a:avLst/>
          </a:prstGeom>
          <a:noFill/>
          <a:ln>
            <a:noFill/>
          </a:ln>
        </p:spPr>
      </p:pic>
      <p:sp>
        <p:nvSpPr>
          <p:cNvPr id="547" name="Google Shape;547;p26"/>
          <p:cNvSpPr txBox="1">
            <a:spLocks noGrp="1"/>
          </p:cNvSpPr>
          <p:nvPr>
            <p:ph type="sldNum" idx="12"/>
          </p:nvPr>
        </p:nvSpPr>
        <p:spPr>
          <a:xfrm>
            <a:off x="17113568" y="9499702"/>
            <a:ext cx="1097400" cy="787500"/>
          </a:xfrm>
          <a:prstGeom prst="rect">
            <a:avLst/>
          </a:prstGeom>
        </p:spPr>
        <p:txBody>
          <a:bodyPr spcFirstLastPara="1" wrap="square" lIns="167625" tIns="167625" rIns="167625" bIns="167625" anchor="t" anchorCtr="0">
            <a:noAutofit/>
          </a:bodyPr>
          <a:lstStyle/>
          <a:p>
            <a:pPr marL="0" lvl="0" indent="0" algn="r" rtl="0">
              <a:spcBef>
                <a:spcPts val="0"/>
              </a:spcBef>
              <a:spcAft>
                <a:spcPts val="0"/>
              </a:spcAft>
              <a:buNone/>
            </a:pPr>
            <a:fld id="{00000000-1234-1234-1234-123412341234}" type="slidenum">
              <a:rPr lang="en-US"/>
              <a:t>16</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D70A0"/>
        </a:solidFill>
        <a:effectLst/>
      </p:bgPr>
    </p:bg>
    <p:spTree>
      <p:nvGrpSpPr>
        <p:cNvPr id="1" name="Shape 551"/>
        <p:cNvGrpSpPr/>
        <p:nvPr/>
      </p:nvGrpSpPr>
      <p:grpSpPr>
        <a:xfrm>
          <a:off x="0" y="0"/>
          <a:ext cx="0" cy="0"/>
          <a:chOff x="0" y="0"/>
          <a:chExt cx="0" cy="0"/>
        </a:xfrm>
      </p:grpSpPr>
      <p:sp>
        <p:nvSpPr>
          <p:cNvPr id="552" name="Google Shape;552;p27"/>
          <p:cNvSpPr txBox="1"/>
          <p:nvPr/>
        </p:nvSpPr>
        <p:spPr>
          <a:xfrm>
            <a:off x="1020550" y="3126100"/>
            <a:ext cx="15285900" cy="4389900"/>
          </a:xfrm>
          <a:prstGeom prst="rect">
            <a:avLst/>
          </a:prstGeom>
          <a:noFill/>
          <a:ln>
            <a:noFill/>
          </a:ln>
        </p:spPr>
        <p:txBody>
          <a:bodyPr spcFirstLastPara="1" wrap="square" lIns="0" tIns="0" rIns="0" bIns="0" anchor="t" anchorCtr="0">
            <a:spAutoFit/>
          </a:bodyPr>
          <a:lstStyle/>
          <a:p>
            <a:pPr marL="0" lvl="0" indent="0" algn="ctr" rtl="0">
              <a:lnSpc>
                <a:spcPct val="120000"/>
              </a:lnSpc>
              <a:spcBef>
                <a:spcPts val="0"/>
              </a:spcBef>
              <a:spcAft>
                <a:spcPts val="0"/>
              </a:spcAft>
              <a:buSzPts val="1100"/>
              <a:buNone/>
            </a:pPr>
            <a:r>
              <a:rPr lang="en-US" sz="6200" b="1">
                <a:solidFill>
                  <a:srgbClr val="FFFFFF"/>
                </a:solidFill>
                <a:latin typeface="Montserrat"/>
                <a:ea typeface="Montserrat"/>
                <a:cs typeface="Montserrat"/>
                <a:sym typeface="Montserrat"/>
              </a:rPr>
              <a:t>ANALYSIS II. </a:t>
            </a:r>
            <a:endParaRPr sz="6200" b="1">
              <a:solidFill>
                <a:srgbClr val="FFFFFF"/>
              </a:solidFill>
              <a:latin typeface="Montserrat"/>
              <a:ea typeface="Montserrat"/>
              <a:cs typeface="Montserrat"/>
              <a:sym typeface="Montserrat"/>
            </a:endParaRPr>
          </a:p>
          <a:p>
            <a:pPr marL="0" lvl="0" indent="0" algn="ctr" rtl="0">
              <a:lnSpc>
                <a:spcPct val="120000"/>
              </a:lnSpc>
              <a:spcBef>
                <a:spcPts val="0"/>
              </a:spcBef>
              <a:spcAft>
                <a:spcPts val="0"/>
              </a:spcAft>
              <a:buSzPts val="1100"/>
              <a:buNone/>
            </a:pPr>
            <a:r>
              <a:rPr lang="en-US" sz="6200" b="1">
                <a:solidFill>
                  <a:srgbClr val="FFFFFF"/>
                </a:solidFill>
                <a:latin typeface="Montserrat"/>
                <a:ea typeface="Montserrat"/>
                <a:cs typeface="Montserrat"/>
                <a:sym typeface="Montserrat"/>
              </a:rPr>
              <a:t>Modeling Buildup: Machine Learning</a:t>
            </a:r>
            <a:endParaRPr sz="6200" b="1">
              <a:solidFill>
                <a:srgbClr val="FFFFFF"/>
              </a:solidFill>
              <a:latin typeface="Montserrat"/>
              <a:ea typeface="Montserrat"/>
              <a:cs typeface="Montserrat"/>
              <a:sym typeface="Montserrat"/>
            </a:endParaRPr>
          </a:p>
          <a:p>
            <a:pPr marL="0" lvl="0" indent="0" algn="ctr" rtl="0">
              <a:lnSpc>
                <a:spcPct val="120000"/>
              </a:lnSpc>
              <a:spcBef>
                <a:spcPts val="0"/>
              </a:spcBef>
              <a:spcAft>
                <a:spcPts val="0"/>
              </a:spcAft>
              <a:buSzPts val="1100"/>
              <a:buNone/>
            </a:pPr>
            <a:endParaRPr sz="6200" b="1">
              <a:solidFill>
                <a:srgbClr val="FFFFFF"/>
              </a:solidFill>
              <a:latin typeface="Montserrat"/>
              <a:ea typeface="Montserrat"/>
              <a:cs typeface="Montserrat"/>
              <a:sym typeface="Montserrat"/>
            </a:endParaRPr>
          </a:p>
          <a:p>
            <a:pPr marL="0" marR="0" lvl="0" indent="0" algn="ctr" rtl="0">
              <a:lnSpc>
                <a:spcPct val="120000"/>
              </a:lnSpc>
              <a:spcBef>
                <a:spcPts val="0"/>
              </a:spcBef>
              <a:spcAft>
                <a:spcPts val="0"/>
              </a:spcAft>
              <a:buNone/>
            </a:pPr>
            <a:endParaRPr sz="6200" b="1">
              <a:solidFill>
                <a:srgbClr val="FFFFFF"/>
              </a:solidFill>
              <a:latin typeface="Montserrat"/>
              <a:ea typeface="Montserrat"/>
              <a:cs typeface="Montserrat"/>
              <a:sym typeface="Montserrat"/>
            </a:endParaRPr>
          </a:p>
        </p:txBody>
      </p:sp>
      <p:pic>
        <p:nvPicPr>
          <p:cNvPr id="553" name="Google Shape;553;p27"/>
          <p:cNvPicPr preferRelativeResize="0"/>
          <p:nvPr/>
        </p:nvPicPr>
        <p:blipFill>
          <a:blip r:embed="rId3">
            <a:alphaModFix/>
          </a:blip>
          <a:stretch>
            <a:fillRect/>
          </a:stretch>
        </p:blipFill>
        <p:spPr>
          <a:xfrm>
            <a:off x="8454537" y="3706875"/>
            <a:ext cx="15285975" cy="7657900"/>
          </a:xfrm>
          <a:prstGeom prst="rect">
            <a:avLst/>
          </a:prstGeom>
          <a:noFill/>
          <a:ln>
            <a:noFill/>
          </a:ln>
        </p:spPr>
      </p:pic>
      <p:sp>
        <p:nvSpPr>
          <p:cNvPr id="554" name="Google Shape;554;p27"/>
          <p:cNvSpPr txBox="1">
            <a:spLocks noGrp="1"/>
          </p:cNvSpPr>
          <p:nvPr>
            <p:ph type="sldNum" idx="12"/>
          </p:nvPr>
        </p:nvSpPr>
        <p:spPr>
          <a:xfrm>
            <a:off x="17113568" y="9499702"/>
            <a:ext cx="1097400" cy="787500"/>
          </a:xfrm>
          <a:prstGeom prst="rect">
            <a:avLst/>
          </a:prstGeom>
        </p:spPr>
        <p:txBody>
          <a:bodyPr spcFirstLastPara="1" wrap="square" lIns="167625" tIns="167625" rIns="167625" bIns="167625" anchor="t" anchorCtr="0">
            <a:noAutofit/>
          </a:bodyPr>
          <a:lstStyle/>
          <a:p>
            <a:pPr marL="0" lvl="0" indent="0" algn="r" rtl="0">
              <a:spcBef>
                <a:spcPts val="0"/>
              </a:spcBef>
              <a:spcAft>
                <a:spcPts val="0"/>
              </a:spcAft>
              <a:buNone/>
            </a:pPr>
            <a:fld id="{00000000-1234-1234-1234-123412341234}" type="slidenum">
              <a:rPr lang="en-US"/>
              <a:t>17</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36C9B"/>
        </a:solidFill>
        <a:effectLst/>
      </p:bgPr>
    </p:bg>
    <p:spTree>
      <p:nvGrpSpPr>
        <p:cNvPr id="1" name="Shape 558"/>
        <p:cNvGrpSpPr/>
        <p:nvPr/>
      </p:nvGrpSpPr>
      <p:grpSpPr>
        <a:xfrm>
          <a:off x="0" y="0"/>
          <a:ext cx="0" cy="0"/>
          <a:chOff x="0" y="0"/>
          <a:chExt cx="0" cy="0"/>
        </a:xfrm>
      </p:grpSpPr>
      <p:grpSp>
        <p:nvGrpSpPr>
          <p:cNvPr id="559" name="Google Shape;559;p28"/>
          <p:cNvGrpSpPr/>
          <p:nvPr/>
        </p:nvGrpSpPr>
        <p:grpSpPr>
          <a:xfrm>
            <a:off x="0" y="1291075"/>
            <a:ext cx="18288118" cy="8996375"/>
            <a:chOff x="0" y="-38100"/>
            <a:chExt cx="4816592" cy="2369400"/>
          </a:xfrm>
        </p:grpSpPr>
        <p:sp>
          <p:nvSpPr>
            <p:cNvPr id="560" name="Google Shape;560;p28"/>
            <p:cNvSpPr/>
            <p:nvPr/>
          </p:nvSpPr>
          <p:spPr>
            <a:xfrm>
              <a:off x="0" y="0"/>
              <a:ext cx="4816592" cy="2331197"/>
            </a:xfrm>
            <a:custGeom>
              <a:avLst/>
              <a:gdLst/>
              <a:ahLst/>
              <a:cxnLst/>
              <a:rect l="l" t="t" r="r" b="b"/>
              <a:pathLst>
                <a:path w="4816592" h="2331197" extrusionOk="0">
                  <a:moveTo>
                    <a:pt x="0" y="0"/>
                  </a:moveTo>
                  <a:lnTo>
                    <a:pt x="4816592" y="0"/>
                  </a:lnTo>
                  <a:lnTo>
                    <a:pt x="4816592" y="2331197"/>
                  </a:lnTo>
                  <a:lnTo>
                    <a:pt x="0" y="2331197"/>
                  </a:lnTo>
                  <a:close/>
                </a:path>
              </a:pathLst>
            </a:custGeom>
            <a:solidFill>
              <a:srgbClr val="072B3E"/>
            </a:solidFill>
            <a:ln>
              <a:noFill/>
            </a:ln>
          </p:spPr>
          <p:txBody>
            <a:bodyPr/>
            <a:lstStyle/>
            <a:p>
              <a:endParaRPr lang="en-US"/>
            </a:p>
          </p:txBody>
        </p:sp>
        <p:sp>
          <p:nvSpPr>
            <p:cNvPr id="561" name="Google Shape;561;p28"/>
            <p:cNvSpPr txBox="1"/>
            <p:nvPr/>
          </p:nvSpPr>
          <p:spPr>
            <a:xfrm>
              <a:off x="0" y="-38100"/>
              <a:ext cx="4816500" cy="2369400"/>
            </a:xfrm>
            <a:prstGeom prst="rect">
              <a:avLst/>
            </a:prstGeom>
            <a:noFill/>
            <a:ln>
              <a:noFill/>
            </a:ln>
          </p:spPr>
          <p:txBody>
            <a:bodyPr spcFirstLastPara="1" wrap="square" lIns="50800" tIns="50800" rIns="50800" bIns="50800" anchor="ctr" anchorCtr="0">
              <a:noAutofit/>
            </a:bodyPr>
            <a:lstStyle/>
            <a:p>
              <a:pPr marL="0" marR="0" lvl="0" indent="0" algn="l"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562" name="Google Shape;562;p28"/>
          <p:cNvSpPr txBox="1"/>
          <p:nvPr/>
        </p:nvSpPr>
        <p:spPr>
          <a:xfrm>
            <a:off x="205273" y="362903"/>
            <a:ext cx="18160200" cy="6927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4500" b="1">
                <a:solidFill>
                  <a:srgbClr val="FFFFFF"/>
                </a:solidFill>
                <a:latin typeface="Montserrat"/>
                <a:ea typeface="Montserrat"/>
                <a:cs typeface="Montserrat"/>
                <a:sym typeface="Montserrat"/>
              </a:rPr>
              <a:t>Machine Learning Models</a:t>
            </a:r>
            <a:endParaRPr sz="4500" b="1">
              <a:solidFill>
                <a:srgbClr val="FFFFFF"/>
              </a:solidFill>
              <a:latin typeface="Montserrat"/>
              <a:ea typeface="Montserrat"/>
              <a:cs typeface="Montserrat"/>
              <a:sym typeface="Montserrat"/>
            </a:endParaRPr>
          </a:p>
        </p:txBody>
      </p:sp>
      <p:cxnSp>
        <p:nvCxnSpPr>
          <p:cNvPr id="563" name="Google Shape;563;p28"/>
          <p:cNvCxnSpPr/>
          <p:nvPr/>
        </p:nvCxnSpPr>
        <p:spPr>
          <a:xfrm>
            <a:off x="0" y="1426212"/>
            <a:ext cx="18570600" cy="0"/>
          </a:xfrm>
          <a:prstGeom prst="straightConnector1">
            <a:avLst/>
          </a:prstGeom>
          <a:noFill/>
          <a:ln w="19050" cap="flat" cmpd="sng">
            <a:solidFill>
              <a:srgbClr val="FFFFFF"/>
            </a:solidFill>
            <a:prstDash val="solid"/>
            <a:round/>
            <a:headEnd type="none" w="sm" len="sm"/>
            <a:tailEnd type="none" w="sm" len="sm"/>
          </a:ln>
        </p:spPr>
      </p:cxnSp>
      <p:sp>
        <p:nvSpPr>
          <p:cNvPr id="564" name="Google Shape;564;p28"/>
          <p:cNvSpPr/>
          <p:nvPr/>
        </p:nvSpPr>
        <p:spPr>
          <a:xfrm>
            <a:off x="12417050" y="5067325"/>
            <a:ext cx="5282100" cy="3765600"/>
          </a:xfrm>
          <a:prstGeom prst="roundRect">
            <a:avLst>
              <a:gd name="adj" fmla="val 16667"/>
            </a:avLst>
          </a:prstGeom>
          <a:solidFill>
            <a:srgbClr val="036C9B">
              <a:alpha val="29090"/>
            </a:srgbClr>
          </a:solidFill>
          <a:ln w="28575" cap="flat" cmpd="sng">
            <a:solidFill>
              <a:srgbClr val="0D70A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ontserrat"/>
              <a:ea typeface="Montserrat"/>
              <a:cs typeface="Montserrat"/>
              <a:sym typeface="Montserrat"/>
            </a:endParaRPr>
          </a:p>
        </p:txBody>
      </p:sp>
      <p:sp>
        <p:nvSpPr>
          <p:cNvPr id="565" name="Google Shape;565;p28"/>
          <p:cNvSpPr txBox="1"/>
          <p:nvPr/>
        </p:nvSpPr>
        <p:spPr>
          <a:xfrm>
            <a:off x="12799225" y="5387700"/>
            <a:ext cx="5008200" cy="2411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2500" i="1">
                <a:solidFill>
                  <a:schemeClr val="lt1"/>
                </a:solidFill>
                <a:latin typeface="Open Sans"/>
                <a:ea typeface="Open Sans"/>
                <a:cs typeface="Open Sans"/>
                <a:sym typeface="Open Sans"/>
              </a:rPr>
              <a:t> Raw labels for Origin, Destination, and Airline are identifiers without meaningful numerical value. By calculating their average delays, we derive features that correlate directly with flight delay outcomes.</a:t>
            </a:r>
            <a:endParaRPr sz="2500" i="1">
              <a:solidFill>
                <a:schemeClr val="lt1"/>
              </a:solidFill>
              <a:latin typeface="Open Sans"/>
              <a:ea typeface="Open Sans"/>
              <a:cs typeface="Open Sans"/>
              <a:sym typeface="Open Sans"/>
            </a:endParaRPr>
          </a:p>
        </p:txBody>
      </p:sp>
      <p:sp>
        <p:nvSpPr>
          <p:cNvPr id="566" name="Google Shape;566;p28"/>
          <p:cNvSpPr txBox="1"/>
          <p:nvPr/>
        </p:nvSpPr>
        <p:spPr>
          <a:xfrm>
            <a:off x="10354200" y="593750"/>
            <a:ext cx="9000600" cy="231000"/>
          </a:xfrm>
          <a:prstGeom prst="rect">
            <a:avLst/>
          </a:prstGeom>
          <a:noFill/>
          <a:ln>
            <a:noFill/>
          </a:ln>
        </p:spPr>
        <p:txBody>
          <a:bodyPr spcFirstLastPara="1" wrap="square" lIns="0" tIns="0" rIns="0" bIns="0" anchor="t" anchorCtr="0">
            <a:spAutoFit/>
          </a:bodyPr>
          <a:lstStyle/>
          <a:p>
            <a:pPr marL="0" lvl="0" indent="0" algn="l" rtl="0">
              <a:lnSpc>
                <a:spcPct val="140000"/>
              </a:lnSpc>
              <a:spcBef>
                <a:spcPts val="0"/>
              </a:spcBef>
              <a:spcAft>
                <a:spcPts val="0"/>
              </a:spcAft>
              <a:buSzPts val="1100"/>
              <a:buNone/>
            </a:pPr>
            <a:r>
              <a:rPr lang="en-US" sz="1500">
                <a:solidFill>
                  <a:srgbClr val="FFFFFF"/>
                </a:solidFill>
                <a:latin typeface="Open Sans"/>
                <a:ea typeface="Open Sans"/>
                <a:cs typeface="Open Sans"/>
                <a:sym typeface="Open Sans"/>
              </a:rPr>
              <a:t>PROJECT OVERVIEW               EDA               MODELS BUILDUP            BUSINESS INSIGHTS</a:t>
            </a:r>
            <a:endParaRPr sz="1500">
              <a:solidFill>
                <a:srgbClr val="FFFFFF"/>
              </a:solidFill>
              <a:latin typeface="Open Sans"/>
              <a:ea typeface="Open Sans"/>
              <a:cs typeface="Open Sans"/>
              <a:sym typeface="Open Sans"/>
            </a:endParaRPr>
          </a:p>
        </p:txBody>
      </p:sp>
      <p:cxnSp>
        <p:nvCxnSpPr>
          <p:cNvPr id="567" name="Google Shape;567;p28"/>
          <p:cNvCxnSpPr/>
          <p:nvPr/>
        </p:nvCxnSpPr>
        <p:spPr>
          <a:xfrm>
            <a:off x="13956875" y="896950"/>
            <a:ext cx="1660500" cy="0"/>
          </a:xfrm>
          <a:prstGeom prst="straightConnector1">
            <a:avLst/>
          </a:prstGeom>
          <a:noFill/>
          <a:ln w="28575" cap="flat" cmpd="sng">
            <a:solidFill>
              <a:srgbClr val="FFFFFF">
                <a:alpha val="69800"/>
              </a:srgbClr>
            </a:solidFill>
            <a:prstDash val="solid"/>
            <a:round/>
            <a:headEnd type="none" w="sm" len="sm"/>
            <a:tailEnd type="none" w="sm" len="sm"/>
          </a:ln>
        </p:spPr>
      </p:cxnSp>
      <p:sp>
        <p:nvSpPr>
          <p:cNvPr id="568" name="Google Shape;568;p28"/>
          <p:cNvSpPr txBox="1"/>
          <p:nvPr/>
        </p:nvSpPr>
        <p:spPr>
          <a:xfrm>
            <a:off x="505625" y="2017963"/>
            <a:ext cx="14696700" cy="12621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US" sz="2800" b="1">
                <a:solidFill>
                  <a:schemeClr val="lt1"/>
                </a:solidFill>
                <a:latin typeface="Montserrat"/>
                <a:ea typeface="Montserrat"/>
                <a:cs typeface="Montserrat"/>
                <a:sym typeface="Montserrat"/>
              </a:rPr>
              <a:t>Objective</a:t>
            </a:r>
            <a:r>
              <a:rPr lang="en-US" sz="2800">
                <a:solidFill>
                  <a:schemeClr val="lt1"/>
                </a:solidFill>
                <a:latin typeface="Montserrat"/>
                <a:ea typeface="Montserrat"/>
                <a:cs typeface="Montserrat"/>
                <a:sym typeface="Montserrat"/>
              </a:rPr>
              <a:t>: Predict whether a flight will be Delayed or OnTime </a:t>
            </a:r>
            <a:endParaRPr sz="2800">
              <a:solidFill>
                <a:schemeClr val="lt1"/>
              </a:solidFill>
              <a:latin typeface="Montserrat"/>
              <a:ea typeface="Montserrat"/>
              <a:cs typeface="Montserrat"/>
              <a:sym typeface="Montserrat"/>
            </a:endParaRPr>
          </a:p>
          <a:p>
            <a:pPr marL="0" lvl="0" indent="0" algn="l" rtl="0">
              <a:lnSpc>
                <a:spcPct val="150000"/>
              </a:lnSpc>
              <a:spcBef>
                <a:spcPts val="0"/>
              </a:spcBef>
              <a:spcAft>
                <a:spcPts val="0"/>
              </a:spcAft>
              <a:buNone/>
            </a:pPr>
            <a:r>
              <a:rPr lang="en-US" sz="2800" b="1">
                <a:solidFill>
                  <a:schemeClr val="lt1"/>
                </a:solidFill>
                <a:latin typeface="Montserrat"/>
                <a:ea typeface="Montserrat"/>
                <a:cs typeface="Montserrat"/>
                <a:sym typeface="Montserrat"/>
              </a:rPr>
              <a:t>Predicted Variable:</a:t>
            </a:r>
            <a:r>
              <a:rPr lang="en-US" sz="2800">
                <a:solidFill>
                  <a:schemeClr val="lt1"/>
                </a:solidFill>
                <a:latin typeface="Montserrat"/>
                <a:ea typeface="Montserrat"/>
                <a:cs typeface="Montserrat"/>
                <a:sym typeface="Montserrat"/>
              </a:rPr>
              <a:t> Status- Delayed and OnTime (ArrDelayMinutes &gt; 15 min)</a:t>
            </a:r>
            <a:endParaRPr sz="2800">
              <a:solidFill>
                <a:schemeClr val="lt1"/>
              </a:solidFill>
              <a:latin typeface="Montserrat"/>
              <a:ea typeface="Montserrat"/>
              <a:cs typeface="Montserrat"/>
              <a:sym typeface="Montserrat"/>
            </a:endParaRPr>
          </a:p>
        </p:txBody>
      </p:sp>
      <p:sp>
        <p:nvSpPr>
          <p:cNvPr id="569" name="Google Shape;569;p28"/>
          <p:cNvSpPr txBox="1"/>
          <p:nvPr/>
        </p:nvSpPr>
        <p:spPr>
          <a:xfrm>
            <a:off x="505625" y="4410150"/>
            <a:ext cx="3813900" cy="615600"/>
          </a:xfrm>
          <a:prstGeom prst="rect">
            <a:avLst/>
          </a:prstGeom>
          <a:noFill/>
          <a:ln>
            <a:noFill/>
          </a:ln>
        </p:spPr>
        <p:txBody>
          <a:bodyPr spcFirstLastPara="1" wrap="square" lIns="91425" tIns="91425" rIns="91425" bIns="91425" anchor="t" anchorCtr="0">
            <a:spAutoFit/>
          </a:bodyPr>
          <a:lstStyle/>
          <a:p>
            <a:pPr marL="0" lvl="0" indent="0" algn="l" rtl="0">
              <a:lnSpc>
                <a:spcPct val="140016"/>
              </a:lnSpc>
              <a:spcBef>
                <a:spcPts val="0"/>
              </a:spcBef>
              <a:spcAft>
                <a:spcPts val="0"/>
              </a:spcAft>
              <a:buNone/>
            </a:pPr>
            <a:r>
              <a:rPr lang="en-US" sz="2800">
                <a:solidFill>
                  <a:schemeClr val="lt1"/>
                </a:solidFill>
                <a:latin typeface="Montserrat"/>
                <a:ea typeface="Montserrat"/>
                <a:cs typeface="Montserrat"/>
                <a:sym typeface="Montserrat"/>
              </a:rPr>
              <a:t>Origin_avg_delay</a:t>
            </a:r>
            <a:endParaRPr sz="2800">
              <a:latin typeface="Montserrat"/>
              <a:ea typeface="Montserrat"/>
              <a:cs typeface="Montserrat"/>
              <a:sym typeface="Montserrat"/>
            </a:endParaRPr>
          </a:p>
        </p:txBody>
      </p:sp>
      <p:sp>
        <p:nvSpPr>
          <p:cNvPr id="570" name="Google Shape;570;p28"/>
          <p:cNvSpPr txBox="1"/>
          <p:nvPr/>
        </p:nvSpPr>
        <p:spPr>
          <a:xfrm>
            <a:off x="4447975" y="4432225"/>
            <a:ext cx="7477500" cy="615600"/>
          </a:xfrm>
          <a:prstGeom prst="rect">
            <a:avLst/>
          </a:prstGeom>
          <a:noFill/>
          <a:ln>
            <a:noFill/>
          </a:ln>
        </p:spPr>
        <p:txBody>
          <a:bodyPr spcFirstLastPara="1" wrap="square" lIns="91425" tIns="91425" rIns="91425" bIns="91425" anchor="t" anchorCtr="0">
            <a:spAutoFit/>
          </a:bodyPr>
          <a:lstStyle/>
          <a:p>
            <a:pPr marL="0" marR="0" lvl="0" indent="0" algn="l" rtl="0">
              <a:lnSpc>
                <a:spcPct val="140016"/>
              </a:lnSpc>
              <a:spcBef>
                <a:spcPts val="0"/>
              </a:spcBef>
              <a:spcAft>
                <a:spcPts val="0"/>
              </a:spcAft>
              <a:buNone/>
            </a:pPr>
            <a:r>
              <a:rPr lang="en-US" sz="2800">
                <a:solidFill>
                  <a:schemeClr val="lt1"/>
                </a:solidFill>
                <a:latin typeface="Montserrat"/>
                <a:ea typeface="Montserrat"/>
                <a:cs typeface="Montserrat"/>
                <a:sym typeface="Montserrat"/>
              </a:rPr>
              <a:t>Average delay for the origin airport</a:t>
            </a:r>
            <a:endParaRPr sz="2800">
              <a:solidFill>
                <a:schemeClr val="lt1"/>
              </a:solidFill>
              <a:latin typeface="Montserrat"/>
              <a:ea typeface="Montserrat"/>
              <a:cs typeface="Montserrat"/>
              <a:sym typeface="Montserrat"/>
            </a:endParaRPr>
          </a:p>
        </p:txBody>
      </p:sp>
      <p:sp>
        <p:nvSpPr>
          <p:cNvPr id="571" name="Google Shape;571;p28"/>
          <p:cNvSpPr txBox="1"/>
          <p:nvPr/>
        </p:nvSpPr>
        <p:spPr>
          <a:xfrm>
            <a:off x="505625" y="5350950"/>
            <a:ext cx="3813900" cy="615600"/>
          </a:xfrm>
          <a:prstGeom prst="rect">
            <a:avLst/>
          </a:prstGeom>
          <a:noFill/>
          <a:ln>
            <a:noFill/>
          </a:ln>
        </p:spPr>
        <p:txBody>
          <a:bodyPr spcFirstLastPara="1" wrap="square" lIns="91425" tIns="91425" rIns="91425" bIns="91425" anchor="t" anchorCtr="0">
            <a:spAutoFit/>
          </a:bodyPr>
          <a:lstStyle/>
          <a:p>
            <a:pPr marL="0" lvl="0" indent="0" algn="l" rtl="0">
              <a:lnSpc>
                <a:spcPct val="140016"/>
              </a:lnSpc>
              <a:spcBef>
                <a:spcPts val="0"/>
              </a:spcBef>
              <a:spcAft>
                <a:spcPts val="0"/>
              </a:spcAft>
              <a:buNone/>
            </a:pPr>
            <a:r>
              <a:rPr lang="en-US" sz="2800">
                <a:solidFill>
                  <a:schemeClr val="lt1"/>
                </a:solidFill>
                <a:latin typeface="Montserrat"/>
                <a:ea typeface="Montserrat"/>
                <a:cs typeface="Montserrat"/>
                <a:sym typeface="Montserrat"/>
              </a:rPr>
              <a:t>Dest_avg_delay</a:t>
            </a:r>
            <a:endParaRPr sz="2800">
              <a:latin typeface="Open Sans"/>
              <a:ea typeface="Open Sans"/>
              <a:cs typeface="Open Sans"/>
              <a:sym typeface="Open Sans"/>
            </a:endParaRPr>
          </a:p>
        </p:txBody>
      </p:sp>
      <p:sp>
        <p:nvSpPr>
          <p:cNvPr id="572" name="Google Shape;572;p28"/>
          <p:cNvSpPr txBox="1"/>
          <p:nvPr/>
        </p:nvSpPr>
        <p:spPr>
          <a:xfrm>
            <a:off x="4447975" y="5373025"/>
            <a:ext cx="7477500" cy="615600"/>
          </a:xfrm>
          <a:prstGeom prst="rect">
            <a:avLst/>
          </a:prstGeom>
          <a:noFill/>
          <a:ln>
            <a:noFill/>
          </a:ln>
        </p:spPr>
        <p:txBody>
          <a:bodyPr spcFirstLastPara="1" wrap="square" lIns="91425" tIns="91425" rIns="91425" bIns="91425" anchor="t" anchorCtr="0">
            <a:spAutoFit/>
          </a:bodyPr>
          <a:lstStyle/>
          <a:p>
            <a:pPr marL="0" marR="0" lvl="0" indent="0" algn="l" rtl="0">
              <a:lnSpc>
                <a:spcPct val="140016"/>
              </a:lnSpc>
              <a:spcBef>
                <a:spcPts val="0"/>
              </a:spcBef>
              <a:spcAft>
                <a:spcPts val="0"/>
              </a:spcAft>
              <a:buNone/>
            </a:pPr>
            <a:r>
              <a:rPr lang="en-US" sz="2800">
                <a:solidFill>
                  <a:schemeClr val="lt1"/>
                </a:solidFill>
                <a:latin typeface="Montserrat"/>
                <a:ea typeface="Montserrat"/>
                <a:cs typeface="Montserrat"/>
                <a:sym typeface="Montserrat"/>
              </a:rPr>
              <a:t>Average delay for the destination airport</a:t>
            </a:r>
            <a:endParaRPr sz="2800">
              <a:solidFill>
                <a:schemeClr val="lt1"/>
              </a:solidFill>
              <a:latin typeface="Montserrat"/>
              <a:ea typeface="Montserrat"/>
              <a:cs typeface="Montserrat"/>
              <a:sym typeface="Montserrat"/>
            </a:endParaRPr>
          </a:p>
        </p:txBody>
      </p:sp>
      <p:sp>
        <p:nvSpPr>
          <p:cNvPr id="573" name="Google Shape;573;p28"/>
          <p:cNvSpPr txBox="1"/>
          <p:nvPr/>
        </p:nvSpPr>
        <p:spPr>
          <a:xfrm>
            <a:off x="505625" y="6313825"/>
            <a:ext cx="3813900" cy="615600"/>
          </a:xfrm>
          <a:prstGeom prst="rect">
            <a:avLst/>
          </a:prstGeom>
          <a:noFill/>
          <a:ln>
            <a:noFill/>
          </a:ln>
        </p:spPr>
        <p:txBody>
          <a:bodyPr spcFirstLastPara="1" wrap="square" lIns="91425" tIns="91425" rIns="91425" bIns="91425" anchor="t" anchorCtr="0">
            <a:spAutoFit/>
          </a:bodyPr>
          <a:lstStyle/>
          <a:p>
            <a:pPr marL="0" lvl="0" indent="0" algn="l" rtl="0">
              <a:lnSpc>
                <a:spcPct val="140016"/>
              </a:lnSpc>
              <a:spcBef>
                <a:spcPts val="0"/>
              </a:spcBef>
              <a:spcAft>
                <a:spcPts val="0"/>
              </a:spcAft>
              <a:buNone/>
            </a:pPr>
            <a:r>
              <a:rPr lang="en-US" sz="2800">
                <a:solidFill>
                  <a:schemeClr val="lt1"/>
                </a:solidFill>
                <a:latin typeface="Montserrat"/>
                <a:ea typeface="Montserrat"/>
                <a:cs typeface="Montserrat"/>
                <a:sym typeface="Montserrat"/>
              </a:rPr>
              <a:t>Airline_avg_delay</a:t>
            </a:r>
            <a:endParaRPr sz="2800">
              <a:latin typeface="Open Sans"/>
              <a:ea typeface="Open Sans"/>
              <a:cs typeface="Open Sans"/>
              <a:sym typeface="Open Sans"/>
            </a:endParaRPr>
          </a:p>
        </p:txBody>
      </p:sp>
      <p:sp>
        <p:nvSpPr>
          <p:cNvPr id="574" name="Google Shape;574;p28"/>
          <p:cNvSpPr txBox="1"/>
          <p:nvPr/>
        </p:nvSpPr>
        <p:spPr>
          <a:xfrm>
            <a:off x="4447975" y="6335900"/>
            <a:ext cx="7477500" cy="615600"/>
          </a:xfrm>
          <a:prstGeom prst="rect">
            <a:avLst/>
          </a:prstGeom>
          <a:noFill/>
          <a:ln>
            <a:noFill/>
          </a:ln>
        </p:spPr>
        <p:txBody>
          <a:bodyPr spcFirstLastPara="1" wrap="square" lIns="91425" tIns="91425" rIns="91425" bIns="91425" anchor="t" anchorCtr="0">
            <a:spAutoFit/>
          </a:bodyPr>
          <a:lstStyle/>
          <a:p>
            <a:pPr marL="0" marR="0" lvl="0" indent="0" algn="l" rtl="0">
              <a:lnSpc>
                <a:spcPct val="140016"/>
              </a:lnSpc>
              <a:spcBef>
                <a:spcPts val="0"/>
              </a:spcBef>
              <a:spcAft>
                <a:spcPts val="0"/>
              </a:spcAft>
              <a:buNone/>
            </a:pPr>
            <a:r>
              <a:rPr lang="en-US" sz="2800">
                <a:solidFill>
                  <a:schemeClr val="lt1"/>
                </a:solidFill>
                <a:latin typeface="Montserrat"/>
                <a:ea typeface="Montserrat"/>
                <a:cs typeface="Montserrat"/>
                <a:sym typeface="Montserrat"/>
              </a:rPr>
              <a:t>Average delay for the</a:t>
            </a:r>
            <a:r>
              <a:rPr lang="en-US" sz="2800">
                <a:solidFill>
                  <a:schemeClr val="lt1"/>
                </a:solidFill>
                <a:latin typeface="Open Sans"/>
                <a:ea typeface="Open Sans"/>
                <a:cs typeface="Open Sans"/>
                <a:sym typeface="Open Sans"/>
              </a:rPr>
              <a:t> </a:t>
            </a:r>
            <a:r>
              <a:rPr lang="en-US" sz="2800">
                <a:solidFill>
                  <a:schemeClr val="lt1"/>
                </a:solidFill>
                <a:latin typeface="Montserrat"/>
                <a:ea typeface="Montserrat"/>
                <a:cs typeface="Montserrat"/>
                <a:sym typeface="Montserrat"/>
              </a:rPr>
              <a:t>airline</a:t>
            </a:r>
            <a:endParaRPr sz="2800">
              <a:latin typeface="Open Sans"/>
              <a:ea typeface="Open Sans"/>
              <a:cs typeface="Open Sans"/>
              <a:sym typeface="Open Sans"/>
            </a:endParaRPr>
          </a:p>
        </p:txBody>
      </p:sp>
      <p:sp>
        <p:nvSpPr>
          <p:cNvPr id="575" name="Google Shape;575;p28"/>
          <p:cNvSpPr txBox="1"/>
          <p:nvPr/>
        </p:nvSpPr>
        <p:spPr>
          <a:xfrm>
            <a:off x="505625" y="7321950"/>
            <a:ext cx="3813900" cy="615600"/>
          </a:xfrm>
          <a:prstGeom prst="rect">
            <a:avLst/>
          </a:prstGeom>
          <a:noFill/>
          <a:ln>
            <a:noFill/>
          </a:ln>
        </p:spPr>
        <p:txBody>
          <a:bodyPr spcFirstLastPara="1" wrap="square" lIns="91425" tIns="91425" rIns="91425" bIns="91425" anchor="t" anchorCtr="0">
            <a:spAutoFit/>
          </a:bodyPr>
          <a:lstStyle/>
          <a:p>
            <a:pPr marL="0" lvl="0" indent="0" algn="l" rtl="0">
              <a:lnSpc>
                <a:spcPct val="140016"/>
              </a:lnSpc>
              <a:spcBef>
                <a:spcPts val="0"/>
              </a:spcBef>
              <a:spcAft>
                <a:spcPts val="0"/>
              </a:spcAft>
              <a:buNone/>
            </a:pPr>
            <a:r>
              <a:rPr lang="en-US" sz="2800">
                <a:solidFill>
                  <a:schemeClr val="lt1"/>
                </a:solidFill>
                <a:latin typeface="Montserrat"/>
                <a:ea typeface="Montserrat"/>
                <a:cs typeface="Montserrat"/>
                <a:sym typeface="Montserrat"/>
              </a:rPr>
              <a:t>Distance</a:t>
            </a:r>
            <a:endParaRPr sz="2800">
              <a:solidFill>
                <a:schemeClr val="lt1"/>
              </a:solidFill>
              <a:latin typeface="Montserrat"/>
              <a:ea typeface="Montserrat"/>
              <a:cs typeface="Montserrat"/>
              <a:sym typeface="Montserrat"/>
            </a:endParaRPr>
          </a:p>
        </p:txBody>
      </p:sp>
      <p:sp>
        <p:nvSpPr>
          <p:cNvPr id="576" name="Google Shape;576;p28"/>
          <p:cNvSpPr txBox="1"/>
          <p:nvPr/>
        </p:nvSpPr>
        <p:spPr>
          <a:xfrm>
            <a:off x="4447975" y="7344025"/>
            <a:ext cx="7477500" cy="615600"/>
          </a:xfrm>
          <a:prstGeom prst="rect">
            <a:avLst/>
          </a:prstGeom>
          <a:noFill/>
          <a:ln>
            <a:noFill/>
          </a:ln>
        </p:spPr>
        <p:txBody>
          <a:bodyPr spcFirstLastPara="1" wrap="square" lIns="91425" tIns="91425" rIns="91425" bIns="91425" anchor="t" anchorCtr="0">
            <a:spAutoFit/>
          </a:bodyPr>
          <a:lstStyle/>
          <a:p>
            <a:pPr marL="0" lvl="0" indent="0" algn="l" rtl="0">
              <a:lnSpc>
                <a:spcPct val="140016"/>
              </a:lnSpc>
              <a:spcBef>
                <a:spcPts val="0"/>
              </a:spcBef>
              <a:spcAft>
                <a:spcPts val="0"/>
              </a:spcAft>
              <a:buNone/>
            </a:pPr>
            <a:r>
              <a:rPr lang="en-US" sz="2800">
                <a:solidFill>
                  <a:schemeClr val="lt1"/>
                </a:solidFill>
                <a:latin typeface="Montserrat"/>
                <a:ea typeface="Montserrat"/>
                <a:cs typeface="Montserrat"/>
                <a:sym typeface="Montserrat"/>
              </a:rPr>
              <a:t>Scaled flight</a:t>
            </a:r>
            <a:r>
              <a:rPr lang="en-US" sz="2800">
                <a:solidFill>
                  <a:schemeClr val="lt1"/>
                </a:solidFill>
                <a:latin typeface="Open Sans"/>
                <a:ea typeface="Open Sans"/>
                <a:cs typeface="Open Sans"/>
                <a:sym typeface="Open Sans"/>
              </a:rPr>
              <a:t> </a:t>
            </a:r>
            <a:r>
              <a:rPr lang="en-US" sz="2800">
                <a:solidFill>
                  <a:schemeClr val="lt1"/>
                </a:solidFill>
                <a:latin typeface="Montserrat"/>
                <a:ea typeface="Montserrat"/>
                <a:cs typeface="Montserrat"/>
                <a:sym typeface="Montserrat"/>
              </a:rPr>
              <a:t>distance</a:t>
            </a:r>
            <a:endParaRPr sz="2800">
              <a:latin typeface="Open Sans"/>
              <a:ea typeface="Open Sans"/>
              <a:cs typeface="Open Sans"/>
              <a:sym typeface="Open Sans"/>
            </a:endParaRPr>
          </a:p>
        </p:txBody>
      </p:sp>
      <p:sp>
        <p:nvSpPr>
          <p:cNvPr id="577" name="Google Shape;577;p28"/>
          <p:cNvSpPr txBox="1"/>
          <p:nvPr/>
        </p:nvSpPr>
        <p:spPr>
          <a:xfrm>
            <a:off x="505625" y="8253875"/>
            <a:ext cx="3813900" cy="615600"/>
          </a:xfrm>
          <a:prstGeom prst="rect">
            <a:avLst/>
          </a:prstGeom>
          <a:noFill/>
          <a:ln>
            <a:noFill/>
          </a:ln>
        </p:spPr>
        <p:txBody>
          <a:bodyPr spcFirstLastPara="1" wrap="square" lIns="91425" tIns="91425" rIns="91425" bIns="91425" anchor="t" anchorCtr="0">
            <a:spAutoFit/>
          </a:bodyPr>
          <a:lstStyle/>
          <a:p>
            <a:pPr marL="0" marR="0" lvl="0" indent="0" algn="l" rtl="0">
              <a:lnSpc>
                <a:spcPct val="140016"/>
              </a:lnSpc>
              <a:spcBef>
                <a:spcPts val="0"/>
              </a:spcBef>
              <a:spcAft>
                <a:spcPts val="0"/>
              </a:spcAft>
              <a:buNone/>
            </a:pPr>
            <a:r>
              <a:rPr lang="en-US" sz="2800">
                <a:solidFill>
                  <a:schemeClr val="lt1"/>
                </a:solidFill>
                <a:latin typeface="Montserrat"/>
                <a:ea typeface="Montserrat"/>
                <a:cs typeface="Montserrat"/>
                <a:sym typeface="Montserrat"/>
              </a:rPr>
              <a:t>FlightDate_numeric</a:t>
            </a:r>
            <a:endParaRPr sz="2800">
              <a:latin typeface="Open Sans"/>
              <a:ea typeface="Open Sans"/>
              <a:cs typeface="Open Sans"/>
              <a:sym typeface="Open Sans"/>
            </a:endParaRPr>
          </a:p>
        </p:txBody>
      </p:sp>
      <p:sp>
        <p:nvSpPr>
          <p:cNvPr id="578" name="Google Shape;578;p28"/>
          <p:cNvSpPr txBox="1"/>
          <p:nvPr/>
        </p:nvSpPr>
        <p:spPr>
          <a:xfrm>
            <a:off x="4447975" y="8275950"/>
            <a:ext cx="7846800" cy="615600"/>
          </a:xfrm>
          <a:prstGeom prst="rect">
            <a:avLst/>
          </a:prstGeom>
          <a:noFill/>
          <a:ln>
            <a:noFill/>
          </a:ln>
        </p:spPr>
        <p:txBody>
          <a:bodyPr spcFirstLastPara="1" wrap="square" lIns="91425" tIns="91425" rIns="91425" bIns="91425" anchor="t" anchorCtr="0">
            <a:spAutoFit/>
          </a:bodyPr>
          <a:lstStyle/>
          <a:p>
            <a:pPr marL="0" lvl="0" indent="0" algn="l" rtl="0">
              <a:lnSpc>
                <a:spcPct val="140016"/>
              </a:lnSpc>
              <a:spcBef>
                <a:spcPts val="0"/>
              </a:spcBef>
              <a:spcAft>
                <a:spcPts val="0"/>
              </a:spcAft>
              <a:buNone/>
            </a:pPr>
            <a:r>
              <a:rPr lang="en-US" sz="2800">
                <a:solidFill>
                  <a:schemeClr val="lt1"/>
                </a:solidFill>
                <a:latin typeface="Montserrat"/>
                <a:ea typeface="Montserrat"/>
                <a:cs typeface="Montserrat"/>
                <a:sym typeface="Montserrat"/>
              </a:rPr>
              <a:t>Numerical representation of the flight date</a:t>
            </a:r>
            <a:endParaRPr sz="2800">
              <a:solidFill>
                <a:schemeClr val="lt1"/>
              </a:solidFill>
              <a:latin typeface="Montserrat"/>
              <a:ea typeface="Montserrat"/>
              <a:cs typeface="Montserrat"/>
              <a:sym typeface="Montserrat"/>
            </a:endParaRPr>
          </a:p>
        </p:txBody>
      </p:sp>
      <p:cxnSp>
        <p:nvCxnSpPr>
          <p:cNvPr id="579" name="Google Shape;579;p28"/>
          <p:cNvCxnSpPr/>
          <p:nvPr/>
        </p:nvCxnSpPr>
        <p:spPr>
          <a:xfrm rot="10800000">
            <a:off x="4103000" y="4362025"/>
            <a:ext cx="18000" cy="4674300"/>
          </a:xfrm>
          <a:prstGeom prst="straightConnector1">
            <a:avLst/>
          </a:prstGeom>
          <a:noFill/>
          <a:ln w="38100" cap="flat" cmpd="sng">
            <a:solidFill>
              <a:schemeClr val="lt1"/>
            </a:solidFill>
            <a:prstDash val="solid"/>
            <a:round/>
            <a:headEnd type="none" w="sm" len="sm"/>
            <a:tailEnd type="none" w="sm" len="sm"/>
          </a:ln>
        </p:spPr>
      </p:cxnSp>
      <p:sp>
        <p:nvSpPr>
          <p:cNvPr id="580" name="Google Shape;580;p28"/>
          <p:cNvSpPr txBox="1"/>
          <p:nvPr/>
        </p:nvSpPr>
        <p:spPr>
          <a:xfrm>
            <a:off x="505625" y="3537324"/>
            <a:ext cx="3597300" cy="6156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US" sz="2800" b="1">
                <a:solidFill>
                  <a:schemeClr val="lt1"/>
                </a:solidFill>
                <a:latin typeface="Montserrat"/>
                <a:ea typeface="Montserrat"/>
                <a:cs typeface="Montserrat"/>
                <a:sym typeface="Montserrat"/>
              </a:rPr>
              <a:t>Input Variables: </a:t>
            </a:r>
            <a:endParaRPr>
              <a:latin typeface="Montserrat"/>
              <a:ea typeface="Montserrat"/>
              <a:cs typeface="Montserrat"/>
              <a:sym typeface="Montserrat"/>
            </a:endParaRPr>
          </a:p>
        </p:txBody>
      </p:sp>
      <p:pic>
        <p:nvPicPr>
          <p:cNvPr id="581" name="Google Shape;581;p28"/>
          <p:cNvPicPr preferRelativeResize="0"/>
          <p:nvPr/>
        </p:nvPicPr>
        <p:blipFill>
          <a:blip r:embed="rId3">
            <a:alphaModFix/>
          </a:blip>
          <a:stretch>
            <a:fillRect/>
          </a:stretch>
        </p:blipFill>
        <p:spPr>
          <a:xfrm>
            <a:off x="16547175" y="4567513"/>
            <a:ext cx="1151975" cy="1151975"/>
          </a:xfrm>
          <a:prstGeom prst="rect">
            <a:avLst/>
          </a:prstGeom>
          <a:noFill/>
          <a:ln>
            <a:noFill/>
          </a:ln>
        </p:spPr>
      </p:pic>
      <p:sp>
        <p:nvSpPr>
          <p:cNvPr id="582" name="Google Shape;582;p28"/>
          <p:cNvSpPr txBox="1"/>
          <p:nvPr/>
        </p:nvSpPr>
        <p:spPr>
          <a:xfrm>
            <a:off x="505625" y="9315025"/>
            <a:ext cx="12511800" cy="523500"/>
          </a:xfrm>
          <a:prstGeom prst="rect">
            <a:avLst/>
          </a:prstGeom>
          <a:noFill/>
          <a:ln>
            <a:noFill/>
          </a:ln>
        </p:spPr>
        <p:txBody>
          <a:bodyPr spcFirstLastPara="1" wrap="square" lIns="91425" tIns="91425" rIns="91425" bIns="91425" anchor="t" anchorCtr="0">
            <a:noAutofit/>
          </a:bodyPr>
          <a:lstStyle/>
          <a:p>
            <a:pPr marL="457200" lvl="0" indent="-412750" algn="l" rtl="0">
              <a:spcBef>
                <a:spcPts val="0"/>
              </a:spcBef>
              <a:spcAft>
                <a:spcPts val="0"/>
              </a:spcAft>
              <a:buClr>
                <a:schemeClr val="lt1"/>
              </a:buClr>
              <a:buSzPts val="2900"/>
              <a:buFont typeface="Montserrat"/>
              <a:buChar char="●"/>
            </a:pPr>
            <a:r>
              <a:rPr lang="en-US" sz="2900" u="sng">
                <a:solidFill>
                  <a:schemeClr val="lt1"/>
                </a:solidFill>
                <a:latin typeface="Montserrat"/>
                <a:ea typeface="Montserrat"/>
                <a:cs typeface="Montserrat"/>
                <a:sym typeface="Montserrat"/>
              </a:rPr>
              <a:t>Balance Data, Hyperparameter Tuning, Cross Validation</a:t>
            </a:r>
            <a:endParaRPr sz="2900" u="sng">
              <a:solidFill>
                <a:schemeClr val="lt1"/>
              </a:solidFill>
              <a:latin typeface="Montserrat"/>
              <a:ea typeface="Montserrat"/>
              <a:cs typeface="Montserrat"/>
              <a:sym typeface="Montserrat"/>
            </a:endParaRPr>
          </a:p>
        </p:txBody>
      </p:sp>
      <p:sp>
        <p:nvSpPr>
          <p:cNvPr id="583" name="Google Shape;583;p28"/>
          <p:cNvSpPr txBox="1">
            <a:spLocks noGrp="1"/>
          </p:cNvSpPr>
          <p:nvPr>
            <p:ph type="sldNum" idx="12"/>
          </p:nvPr>
        </p:nvSpPr>
        <p:spPr>
          <a:xfrm>
            <a:off x="17113568" y="9499702"/>
            <a:ext cx="1097400" cy="787500"/>
          </a:xfrm>
          <a:prstGeom prst="rect">
            <a:avLst/>
          </a:prstGeom>
        </p:spPr>
        <p:txBody>
          <a:bodyPr spcFirstLastPara="1" wrap="square" lIns="167625" tIns="167625" rIns="167625" bIns="167625" anchor="t" anchorCtr="0">
            <a:noAutofit/>
          </a:bodyPr>
          <a:lstStyle/>
          <a:p>
            <a:pPr marL="0" lvl="0" indent="0" algn="r" rtl="0">
              <a:spcBef>
                <a:spcPts val="0"/>
              </a:spcBef>
              <a:spcAft>
                <a:spcPts val="0"/>
              </a:spcAft>
              <a:buNone/>
            </a:pPr>
            <a:fld id="{00000000-1234-1234-1234-123412341234}" type="slidenum">
              <a:rPr lang="en-US"/>
              <a:t>18</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36C9B"/>
        </a:solidFill>
        <a:effectLst/>
      </p:bgPr>
    </p:bg>
    <p:spTree>
      <p:nvGrpSpPr>
        <p:cNvPr id="1" name="Shape 587"/>
        <p:cNvGrpSpPr/>
        <p:nvPr/>
      </p:nvGrpSpPr>
      <p:grpSpPr>
        <a:xfrm>
          <a:off x="0" y="0"/>
          <a:ext cx="0" cy="0"/>
          <a:chOff x="0" y="0"/>
          <a:chExt cx="0" cy="0"/>
        </a:xfrm>
      </p:grpSpPr>
      <p:sp>
        <p:nvSpPr>
          <p:cNvPr id="588" name="Google Shape;588;p29"/>
          <p:cNvSpPr txBox="1"/>
          <p:nvPr/>
        </p:nvSpPr>
        <p:spPr>
          <a:xfrm>
            <a:off x="1548328" y="584201"/>
            <a:ext cx="1095300" cy="2154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endParaRPr/>
          </a:p>
        </p:txBody>
      </p:sp>
      <p:grpSp>
        <p:nvGrpSpPr>
          <p:cNvPr id="589" name="Google Shape;589;p29"/>
          <p:cNvGrpSpPr/>
          <p:nvPr/>
        </p:nvGrpSpPr>
        <p:grpSpPr>
          <a:xfrm>
            <a:off x="0" y="1291075"/>
            <a:ext cx="18288118" cy="8996375"/>
            <a:chOff x="0" y="-38100"/>
            <a:chExt cx="4816592" cy="2369400"/>
          </a:xfrm>
        </p:grpSpPr>
        <p:sp>
          <p:nvSpPr>
            <p:cNvPr id="590" name="Google Shape;590;p29"/>
            <p:cNvSpPr/>
            <p:nvPr/>
          </p:nvSpPr>
          <p:spPr>
            <a:xfrm>
              <a:off x="0" y="0"/>
              <a:ext cx="4816592" cy="2331197"/>
            </a:xfrm>
            <a:custGeom>
              <a:avLst/>
              <a:gdLst/>
              <a:ahLst/>
              <a:cxnLst/>
              <a:rect l="l" t="t" r="r" b="b"/>
              <a:pathLst>
                <a:path w="4816592" h="2331197" extrusionOk="0">
                  <a:moveTo>
                    <a:pt x="0" y="0"/>
                  </a:moveTo>
                  <a:lnTo>
                    <a:pt x="4816592" y="0"/>
                  </a:lnTo>
                  <a:lnTo>
                    <a:pt x="4816592" y="2331197"/>
                  </a:lnTo>
                  <a:lnTo>
                    <a:pt x="0" y="2331197"/>
                  </a:lnTo>
                  <a:close/>
                </a:path>
              </a:pathLst>
            </a:custGeom>
            <a:solidFill>
              <a:srgbClr val="072B3E"/>
            </a:solidFill>
            <a:ln>
              <a:noFill/>
            </a:ln>
          </p:spPr>
          <p:txBody>
            <a:bodyPr/>
            <a:lstStyle/>
            <a:p>
              <a:endParaRPr lang="en-US"/>
            </a:p>
          </p:txBody>
        </p:sp>
        <p:sp>
          <p:nvSpPr>
            <p:cNvPr id="591" name="Google Shape;591;p29"/>
            <p:cNvSpPr txBox="1"/>
            <p:nvPr/>
          </p:nvSpPr>
          <p:spPr>
            <a:xfrm>
              <a:off x="0" y="-38100"/>
              <a:ext cx="4816500" cy="2369400"/>
            </a:xfrm>
            <a:prstGeom prst="rect">
              <a:avLst/>
            </a:prstGeom>
            <a:noFill/>
            <a:ln>
              <a:noFill/>
            </a:ln>
          </p:spPr>
          <p:txBody>
            <a:bodyPr spcFirstLastPara="1" wrap="square" lIns="50800" tIns="50800" rIns="50800" bIns="50800" anchor="ctr" anchorCtr="0">
              <a:noAutofit/>
            </a:bodyPr>
            <a:lstStyle/>
            <a:p>
              <a:pPr marL="0" marR="0" lvl="0" indent="0" algn="l"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cxnSp>
        <p:nvCxnSpPr>
          <p:cNvPr id="592" name="Google Shape;592;p29"/>
          <p:cNvCxnSpPr/>
          <p:nvPr/>
        </p:nvCxnSpPr>
        <p:spPr>
          <a:xfrm>
            <a:off x="0" y="1426212"/>
            <a:ext cx="18570600" cy="0"/>
          </a:xfrm>
          <a:prstGeom prst="straightConnector1">
            <a:avLst/>
          </a:prstGeom>
          <a:noFill/>
          <a:ln w="19050" cap="flat" cmpd="sng">
            <a:solidFill>
              <a:srgbClr val="FFFFFF"/>
            </a:solidFill>
            <a:prstDash val="solid"/>
            <a:round/>
            <a:headEnd type="none" w="sm" len="sm"/>
            <a:tailEnd type="none" w="sm" len="sm"/>
          </a:ln>
        </p:spPr>
      </p:cxnSp>
      <p:sp>
        <p:nvSpPr>
          <p:cNvPr id="593" name="Google Shape;593;p29"/>
          <p:cNvSpPr txBox="1"/>
          <p:nvPr/>
        </p:nvSpPr>
        <p:spPr>
          <a:xfrm>
            <a:off x="10354200" y="593750"/>
            <a:ext cx="9000600" cy="231000"/>
          </a:xfrm>
          <a:prstGeom prst="rect">
            <a:avLst/>
          </a:prstGeom>
          <a:noFill/>
          <a:ln>
            <a:noFill/>
          </a:ln>
        </p:spPr>
        <p:txBody>
          <a:bodyPr spcFirstLastPara="1" wrap="square" lIns="0" tIns="0" rIns="0" bIns="0" anchor="t" anchorCtr="0">
            <a:spAutoFit/>
          </a:bodyPr>
          <a:lstStyle/>
          <a:p>
            <a:pPr marL="0" lvl="0" indent="0" algn="l" rtl="0">
              <a:lnSpc>
                <a:spcPct val="140000"/>
              </a:lnSpc>
              <a:spcBef>
                <a:spcPts val="0"/>
              </a:spcBef>
              <a:spcAft>
                <a:spcPts val="0"/>
              </a:spcAft>
              <a:buSzPts val="1100"/>
              <a:buNone/>
            </a:pPr>
            <a:r>
              <a:rPr lang="en-US" sz="1500">
                <a:solidFill>
                  <a:srgbClr val="FFFFFF"/>
                </a:solidFill>
                <a:latin typeface="Open Sans"/>
                <a:ea typeface="Open Sans"/>
                <a:cs typeface="Open Sans"/>
                <a:sym typeface="Open Sans"/>
              </a:rPr>
              <a:t>PROJECT OVERVIEW               EDA               MODELS BUILDUP            BUSINESS INSIGHTS</a:t>
            </a:r>
            <a:endParaRPr sz="1500">
              <a:solidFill>
                <a:srgbClr val="FFFFFF"/>
              </a:solidFill>
              <a:latin typeface="Open Sans"/>
              <a:ea typeface="Open Sans"/>
              <a:cs typeface="Open Sans"/>
              <a:sym typeface="Open Sans"/>
            </a:endParaRPr>
          </a:p>
        </p:txBody>
      </p:sp>
      <p:cxnSp>
        <p:nvCxnSpPr>
          <p:cNvPr id="594" name="Google Shape;594;p29"/>
          <p:cNvCxnSpPr/>
          <p:nvPr/>
        </p:nvCxnSpPr>
        <p:spPr>
          <a:xfrm>
            <a:off x="13956875" y="896950"/>
            <a:ext cx="1660500" cy="0"/>
          </a:xfrm>
          <a:prstGeom prst="straightConnector1">
            <a:avLst/>
          </a:prstGeom>
          <a:noFill/>
          <a:ln w="28575" cap="flat" cmpd="sng">
            <a:solidFill>
              <a:srgbClr val="FFFFFF">
                <a:alpha val="69800"/>
              </a:srgbClr>
            </a:solidFill>
            <a:prstDash val="solid"/>
            <a:round/>
            <a:headEnd type="none" w="sm" len="sm"/>
            <a:tailEnd type="none" w="sm" len="sm"/>
          </a:ln>
        </p:spPr>
      </p:cxnSp>
      <p:sp>
        <p:nvSpPr>
          <p:cNvPr id="595" name="Google Shape;595;p29"/>
          <p:cNvSpPr txBox="1"/>
          <p:nvPr/>
        </p:nvSpPr>
        <p:spPr>
          <a:xfrm>
            <a:off x="205273" y="362903"/>
            <a:ext cx="18160200" cy="6927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4500" b="1">
                <a:solidFill>
                  <a:srgbClr val="FFFFFF"/>
                </a:solidFill>
                <a:latin typeface="Montserrat"/>
                <a:ea typeface="Montserrat"/>
                <a:cs typeface="Montserrat"/>
                <a:sym typeface="Montserrat"/>
              </a:rPr>
              <a:t>Logistic Regressions</a:t>
            </a:r>
            <a:endParaRPr sz="4500" b="1">
              <a:solidFill>
                <a:srgbClr val="FFFFFF"/>
              </a:solidFill>
              <a:latin typeface="Montserrat"/>
              <a:ea typeface="Montserrat"/>
              <a:cs typeface="Montserrat"/>
              <a:sym typeface="Montserrat"/>
            </a:endParaRPr>
          </a:p>
        </p:txBody>
      </p:sp>
      <p:sp>
        <p:nvSpPr>
          <p:cNvPr id="596" name="Google Shape;596;p29"/>
          <p:cNvSpPr txBox="1"/>
          <p:nvPr/>
        </p:nvSpPr>
        <p:spPr>
          <a:xfrm>
            <a:off x="1548325" y="3800050"/>
            <a:ext cx="3813900" cy="615600"/>
          </a:xfrm>
          <a:prstGeom prst="rect">
            <a:avLst/>
          </a:prstGeom>
          <a:noFill/>
          <a:ln>
            <a:noFill/>
          </a:ln>
        </p:spPr>
        <p:txBody>
          <a:bodyPr spcFirstLastPara="1" wrap="square" lIns="91425" tIns="91425" rIns="91425" bIns="91425" anchor="t" anchorCtr="0">
            <a:spAutoFit/>
          </a:bodyPr>
          <a:lstStyle/>
          <a:p>
            <a:pPr marL="0" lvl="0" indent="0" algn="l" rtl="0">
              <a:lnSpc>
                <a:spcPct val="140016"/>
              </a:lnSpc>
              <a:spcBef>
                <a:spcPts val="0"/>
              </a:spcBef>
              <a:spcAft>
                <a:spcPts val="0"/>
              </a:spcAft>
              <a:buNone/>
            </a:pPr>
            <a:r>
              <a:rPr lang="en-US" sz="2800">
                <a:solidFill>
                  <a:schemeClr val="lt1"/>
                </a:solidFill>
                <a:latin typeface="Montserrat"/>
                <a:ea typeface="Montserrat"/>
                <a:cs typeface="Montserrat"/>
                <a:sym typeface="Montserrat"/>
              </a:rPr>
              <a:t>Feature Column</a:t>
            </a:r>
            <a:endParaRPr sz="2800">
              <a:latin typeface="Montserrat"/>
              <a:ea typeface="Montserrat"/>
              <a:cs typeface="Montserrat"/>
              <a:sym typeface="Montserrat"/>
            </a:endParaRPr>
          </a:p>
        </p:txBody>
      </p:sp>
      <p:sp>
        <p:nvSpPr>
          <p:cNvPr id="597" name="Google Shape;597;p29"/>
          <p:cNvSpPr txBox="1"/>
          <p:nvPr/>
        </p:nvSpPr>
        <p:spPr>
          <a:xfrm>
            <a:off x="6124375" y="3822625"/>
            <a:ext cx="10804800" cy="615600"/>
          </a:xfrm>
          <a:prstGeom prst="rect">
            <a:avLst/>
          </a:prstGeom>
          <a:noFill/>
          <a:ln>
            <a:noFill/>
          </a:ln>
        </p:spPr>
        <p:txBody>
          <a:bodyPr spcFirstLastPara="1" wrap="square" lIns="91425" tIns="91425" rIns="91425" bIns="91425" anchor="t" anchorCtr="0">
            <a:spAutoFit/>
          </a:bodyPr>
          <a:lstStyle/>
          <a:p>
            <a:pPr marL="0" marR="0" lvl="0" indent="0" algn="l" rtl="0">
              <a:lnSpc>
                <a:spcPct val="140016"/>
              </a:lnSpc>
              <a:spcBef>
                <a:spcPts val="0"/>
              </a:spcBef>
              <a:spcAft>
                <a:spcPts val="0"/>
              </a:spcAft>
              <a:buNone/>
            </a:pPr>
            <a:r>
              <a:rPr lang="en-US" sz="2800">
                <a:solidFill>
                  <a:schemeClr val="lt1"/>
                </a:solidFill>
                <a:latin typeface="Montserrat"/>
                <a:ea typeface="Montserrat"/>
                <a:cs typeface="Montserrat"/>
                <a:sym typeface="Montserrat"/>
              </a:rPr>
              <a:t>Combined features vectorized as features</a:t>
            </a:r>
            <a:endParaRPr sz="2800">
              <a:latin typeface="Montserrat"/>
              <a:ea typeface="Montserrat"/>
              <a:cs typeface="Montserrat"/>
              <a:sym typeface="Montserrat"/>
            </a:endParaRPr>
          </a:p>
        </p:txBody>
      </p:sp>
      <p:sp>
        <p:nvSpPr>
          <p:cNvPr id="598" name="Google Shape;598;p29"/>
          <p:cNvSpPr txBox="1"/>
          <p:nvPr/>
        </p:nvSpPr>
        <p:spPr>
          <a:xfrm>
            <a:off x="1548325" y="4740850"/>
            <a:ext cx="3813900" cy="615600"/>
          </a:xfrm>
          <a:prstGeom prst="rect">
            <a:avLst/>
          </a:prstGeom>
          <a:noFill/>
          <a:ln>
            <a:noFill/>
          </a:ln>
        </p:spPr>
        <p:txBody>
          <a:bodyPr spcFirstLastPara="1" wrap="square" lIns="91425" tIns="91425" rIns="91425" bIns="91425" anchor="t" anchorCtr="0">
            <a:spAutoFit/>
          </a:bodyPr>
          <a:lstStyle/>
          <a:p>
            <a:pPr marL="0" lvl="0" indent="0" algn="l" rtl="0">
              <a:lnSpc>
                <a:spcPct val="140016"/>
              </a:lnSpc>
              <a:spcBef>
                <a:spcPts val="0"/>
              </a:spcBef>
              <a:spcAft>
                <a:spcPts val="0"/>
              </a:spcAft>
              <a:buNone/>
            </a:pPr>
            <a:r>
              <a:rPr lang="en-US" sz="2800">
                <a:solidFill>
                  <a:schemeClr val="lt1"/>
                </a:solidFill>
                <a:latin typeface="Montserrat"/>
                <a:ea typeface="Montserrat"/>
                <a:cs typeface="Montserrat"/>
                <a:sym typeface="Montserrat"/>
              </a:rPr>
              <a:t>Label Column</a:t>
            </a:r>
            <a:endParaRPr sz="2800">
              <a:latin typeface="Montserrat"/>
              <a:ea typeface="Montserrat"/>
              <a:cs typeface="Montserrat"/>
              <a:sym typeface="Montserrat"/>
            </a:endParaRPr>
          </a:p>
        </p:txBody>
      </p:sp>
      <p:sp>
        <p:nvSpPr>
          <p:cNvPr id="599" name="Google Shape;599;p29"/>
          <p:cNvSpPr txBox="1"/>
          <p:nvPr/>
        </p:nvSpPr>
        <p:spPr>
          <a:xfrm>
            <a:off x="6124375" y="4763425"/>
            <a:ext cx="7477500" cy="615600"/>
          </a:xfrm>
          <a:prstGeom prst="rect">
            <a:avLst/>
          </a:prstGeom>
          <a:noFill/>
          <a:ln>
            <a:noFill/>
          </a:ln>
        </p:spPr>
        <p:txBody>
          <a:bodyPr spcFirstLastPara="1" wrap="square" lIns="91425" tIns="91425" rIns="91425" bIns="91425" anchor="t" anchorCtr="0">
            <a:spAutoFit/>
          </a:bodyPr>
          <a:lstStyle/>
          <a:p>
            <a:pPr marL="0" lvl="0" indent="0" algn="l" rtl="0">
              <a:lnSpc>
                <a:spcPct val="140016"/>
              </a:lnSpc>
              <a:spcBef>
                <a:spcPts val="0"/>
              </a:spcBef>
              <a:spcAft>
                <a:spcPts val="0"/>
              </a:spcAft>
              <a:buNone/>
            </a:pPr>
            <a:r>
              <a:rPr lang="en-US" sz="2800">
                <a:solidFill>
                  <a:schemeClr val="lt1"/>
                </a:solidFill>
                <a:latin typeface="Montserrat"/>
                <a:ea typeface="Montserrat"/>
                <a:cs typeface="Montserrat"/>
                <a:sym typeface="Montserrat"/>
              </a:rPr>
              <a:t>Status encoded as “status_index”</a:t>
            </a:r>
            <a:endParaRPr sz="2800">
              <a:latin typeface="Montserrat"/>
              <a:ea typeface="Montserrat"/>
              <a:cs typeface="Montserrat"/>
              <a:sym typeface="Montserrat"/>
            </a:endParaRPr>
          </a:p>
        </p:txBody>
      </p:sp>
      <p:sp>
        <p:nvSpPr>
          <p:cNvPr id="600" name="Google Shape;600;p29"/>
          <p:cNvSpPr txBox="1"/>
          <p:nvPr/>
        </p:nvSpPr>
        <p:spPr>
          <a:xfrm>
            <a:off x="1483625" y="6820900"/>
            <a:ext cx="5210700" cy="615600"/>
          </a:xfrm>
          <a:prstGeom prst="rect">
            <a:avLst/>
          </a:prstGeom>
          <a:noFill/>
          <a:ln>
            <a:noFill/>
          </a:ln>
        </p:spPr>
        <p:txBody>
          <a:bodyPr spcFirstLastPara="1" wrap="square" lIns="91425" tIns="91425" rIns="91425" bIns="91425" anchor="t" anchorCtr="0">
            <a:spAutoFit/>
          </a:bodyPr>
          <a:lstStyle/>
          <a:p>
            <a:pPr marL="0" lvl="0" indent="0" algn="l" rtl="0">
              <a:lnSpc>
                <a:spcPct val="140016"/>
              </a:lnSpc>
              <a:spcBef>
                <a:spcPts val="0"/>
              </a:spcBef>
              <a:spcAft>
                <a:spcPts val="0"/>
              </a:spcAft>
              <a:buNone/>
            </a:pPr>
            <a:r>
              <a:rPr lang="en-US" sz="2800">
                <a:solidFill>
                  <a:schemeClr val="lt1"/>
                </a:solidFill>
                <a:latin typeface="Montserrat"/>
                <a:ea typeface="Montserrat"/>
                <a:cs typeface="Montserrat"/>
                <a:sym typeface="Montserrat"/>
              </a:rPr>
              <a:t>Hyperparameter</a:t>
            </a:r>
            <a:r>
              <a:rPr lang="en-US" sz="2800">
                <a:solidFill>
                  <a:schemeClr val="lt1"/>
                </a:solidFill>
                <a:latin typeface="Open Sans"/>
                <a:ea typeface="Open Sans"/>
                <a:cs typeface="Open Sans"/>
                <a:sym typeface="Open Sans"/>
              </a:rPr>
              <a:t> Tuning</a:t>
            </a:r>
            <a:endParaRPr sz="2800">
              <a:latin typeface="Open Sans"/>
              <a:ea typeface="Open Sans"/>
              <a:cs typeface="Open Sans"/>
              <a:sym typeface="Open Sans"/>
            </a:endParaRPr>
          </a:p>
        </p:txBody>
      </p:sp>
      <p:sp>
        <p:nvSpPr>
          <p:cNvPr id="601" name="Google Shape;601;p29"/>
          <p:cNvSpPr txBox="1"/>
          <p:nvPr/>
        </p:nvSpPr>
        <p:spPr>
          <a:xfrm>
            <a:off x="6124375" y="6834650"/>
            <a:ext cx="11981400" cy="615600"/>
          </a:xfrm>
          <a:prstGeom prst="rect">
            <a:avLst/>
          </a:prstGeom>
          <a:noFill/>
          <a:ln>
            <a:noFill/>
          </a:ln>
        </p:spPr>
        <p:txBody>
          <a:bodyPr spcFirstLastPara="1" wrap="square" lIns="91425" tIns="91425" rIns="91425" bIns="91425" anchor="t" anchorCtr="0">
            <a:spAutoFit/>
          </a:bodyPr>
          <a:lstStyle/>
          <a:p>
            <a:pPr marL="0" lvl="0" indent="0" algn="l" rtl="0">
              <a:lnSpc>
                <a:spcPct val="140016"/>
              </a:lnSpc>
              <a:spcBef>
                <a:spcPts val="0"/>
              </a:spcBef>
              <a:spcAft>
                <a:spcPts val="0"/>
              </a:spcAft>
              <a:buNone/>
            </a:pPr>
            <a:r>
              <a:rPr lang="en-US" sz="2800">
                <a:solidFill>
                  <a:schemeClr val="lt1"/>
                </a:solidFill>
                <a:latin typeface="Montserrat"/>
                <a:ea typeface="Montserrat"/>
                <a:cs typeface="Montserrat"/>
                <a:sym typeface="Montserrat"/>
              </a:rPr>
              <a:t>regParam (0.01, 0.05, 0.1, 0.2) and elasticNetParam (0.0, 0.5, 1.0)</a:t>
            </a:r>
            <a:endParaRPr sz="2800">
              <a:latin typeface="Montserrat"/>
              <a:ea typeface="Montserrat"/>
              <a:cs typeface="Montserrat"/>
              <a:sym typeface="Montserrat"/>
            </a:endParaRPr>
          </a:p>
        </p:txBody>
      </p:sp>
      <p:sp>
        <p:nvSpPr>
          <p:cNvPr id="602" name="Google Shape;602;p29"/>
          <p:cNvSpPr txBox="1"/>
          <p:nvPr/>
        </p:nvSpPr>
        <p:spPr>
          <a:xfrm>
            <a:off x="1548325" y="7798125"/>
            <a:ext cx="3813900" cy="615600"/>
          </a:xfrm>
          <a:prstGeom prst="rect">
            <a:avLst/>
          </a:prstGeom>
          <a:noFill/>
          <a:ln>
            <a:noFill/>
          </a:ln>
        </p:spPr>
        <p:txBody>
          <a:bodyPr spcFirstLastPara="1" wrap="square" lIns="91425" tIns="91425" rIns="91425" bIns="91425" anchor="t" anchorCtr="0">
            <a:spAutoFit/>
          </a:bodyPr>
          <a:lstStyle/>
          <a:p>
            <a:pPr marL="0" lvl="0" indent="0" algn="l" rtl="0">
              <a:lnSpc>
                <a:spcPct val="140016"/>
              </a:lnSpc>
              <a:spcBef>
                <a:spcPts val="0"/>
              </a:spcBef>
              <a:spcAft>
                <a:spcPts val="0"/>
              </a:spcAft>
              <a:buNone/>
            </a:pPr>
            <a:r>
              <a:rPr lang="en-US" sz="2800">
                <a:solidFill>
                  <a:schemeClr val="lt1"/>
                </a:solidFill>
                <a:latin typeface="Montserrat"/>
                <a:ea typeface="Montserrat"/>
                <a:cs typeface="Montserrat"/>
                <a:sym typeface="Montserrat"/>
              </a:rPr>
              <a:t>Validation</a:t>
            </a:r>
            <a:endParaRPr sz="2800">
              <a:latin typeface="Open Sans"/>
              <a:ea typeface="Open Sans"/>
              <a:cs typeface="Open Sans"/>
              <a:sym typeface="Open Sans"/>
            </a:endParaRPr>
          </a:p>
        </p:txBody>
      </p:sp>
      <p:sp>
        <p:nvSpPr>
          <p:cNvPr id="603" name="Google Shape;603;p29"/>
          <p:cNvSpPr txBox="1"/>
          <p:nvPr/>
        </p:nvSpPr>
        <p:spPr>
          <a:xfrm>
            <a:off x="6124375" y="7842775"/>
            <a:ext cx="7477500" cy="615600"/>
          </a:xfrm>
          <a:prstGeom prst="rect">
            <a:avLst/>
          </a:prstGeom>
          <a:noFill/>
          <a:ln>
            <a:noFill/>
          </a:ln>
        </p:spPr>
        <p:txBody>
          <a:bodyPr spcFirstLastPara="1" wrap="square" lIns="91425" tIns="91425" rIns="91425" bIns="91425" anchor="t" anchorCtr="0">
            <a:spAutoFit/>
          </a:bodyPr>
          <a:lstStyle/>
          <a:p>
            <a:pPr marL="0" lvl="0" indent="0" algn="l" rtl="0">
              <a:lnSpc>
                <a:spcPct val="140016"/>
              </a:lnSpc>
              <a:spcBef>
                <a:spcPts val="0"/>
              </a:spcBef>
              <a:spcAft>
                <a:spcPts val="0"/>
              </a:spcAft>
              <a:buNone/>
            </a:pPr>
            <a:r>
              <a:rPr lang="en-US" sz="2800">
                <a:solidFill>
                  <a:schemeClr val="lt1"/>
                </a:solidFill>
                <a:latin typeface="Montserrat"/>
                <a:ea typeface="Montserrat"/>
                <a:cs typeface="Montserrat"/>
                <a:sym typeface="Montserrat"/>
              </a:rPr>
              <a:t>3-fold cross-validation</a:t>
            </a:r>
            <a:endParaRPr sz="2800">
              <a:latin typeface="Montserrat"/>
              <a:ea typeface="Montserrat"/>
              <a:cs typeface="Montserrat"/>
              <a:sym typeface="Montserrat"/>
            </a:endParaRPr>
          </a:p>
        </p:txBody>
      </p:sp>
      <p:sp>
        <p:nvSpPr>
          <p:cNvPr id="604" name="Google Shape;604;p29"/>
          <p:cNvSpPr txBox="1"/>
          <p:nvPr/>
        </p:nvSpPr>
        <p:spPr>
          <a:xfrm>
            <a:off x="1548325" y="8730050"/>
            <a:ext cx="3813900" cy="615600"/>
          </a:xfrm>
          <a:prstGeom prst="rect">
            <a:avLst/>
          </a:prstGeom>
          <a:noFill/>
          <a:ln>
            <a:noFill/>
          </a:ln>
        </p:spPr>
        <p:txBody>
          <a:bodyPr spcFirstLastPara="1" wrap="square" lIns="91425" tIns="91425" rIns="91425" bIns="91425" anchor="t" anchorCtr="0">
            <a:spAutoFit/>
          </a:bodyPr>
          <a:lstStyle/>
          <a:p>
            <a:pPr marL="0" lvl="0" indent="0" algn="l" rtl="0">
              <a:lnSpc>
                <a:spcPct val="140016"/>
              </a:lnSpc>
              <a:spcBef>
                <a:spcPts val="0"/>
              </a:spcBef>
              <a:spcAft>
                <a:spcPts val="0"/>
              </a:spcAft>
              <a:buNone/>
            </a:pPr>
            <a:r>
              <a:rPr lang="en-US" sz="2800">
                <a:solidFill>
                  <a:schemeClr val="lt1"/>
                </a:solidFill>
                <a:latin typeface="Open Sans"/>
                <a:ea typeface="Open Sans"/>
                <a:cs typeface="Open Sans"/>
                <a:sym typeface="Open Sans"/>
              </a:rPr>
              <a:t>Key </a:t>
            </a:r>
            <a:r>
              <a:rPr lang="en-US" sz="2800">
                <a:solidFill>
                  <a:schemeClr val="lt1"/>
                </a:solidFill>
                <a:latin typeface="Montserrat"/>
                <a:ea typeface="Montserrat"/>
                <a:cs typeface="Montserrat"/>
                <a:sym typeface="Montserrat"/>
              </a:rPr>
              <a:t>Result</a:t>
            </a:r>
            <a:endParaRPr sz="2800">
              <a:latin typeface="Open Sans"/>
              <a:ea typeface="Open Sans"/>
              <a:cs typeface="Open Sans"/>
              <a:sym typeface="Open Sans"/>
            </a:endParaRPr>
          </a:p>
        </p:txBody>
      </p:sp>
      <p:sp>
        <p:nvSpPr>
          <p:cNvPr id="605" name="Google Shape;605;p29"/>
          <p:cNvSpPr txBox="1"/>
          <p:nvPr/>
        </p:nvSpPr>
        <p:spPr>
          <a:xfrm>
            <a:off x="6124375" y="8774700"/>
            <a:ext cx="7477500" cy="615600"/>
          </a:xfrm>
          <a:prstGeom prst="rect">
            <a:avLst/>
          </a:prstGeom>
          <a:noFill/>
          <a:ln>
            <a:noFill/>
          </a:ln>
        </p:spPr>
        <p:txBody>
          <a:bodyPr spcFirstLastPara="1" wrap="square" lIns="91425" tIns="91425" rIns="91425" bIns="91425" anchor="t" anchorCtr="0">
            <a:spAutoFit/>
          </a:bodyPr>
          <a:lstStyle/>
          <a:p>
            <a:pPr marL="0" lvl="0" indent="0" algn="l" rtl="0">
              <a:lnSpc>
                <a:spcPct val="140016"/>
              </a:lnSpc>
              <a:spcBef>
                <a:spcPts val="0"/>
              </a:spcBef>
              <a:spcAft>
                <a:spcPts val="0"/>
              </a:spcAft>
              <a:buNone/>
            </a:pPr>
            <a:r>
              <a:rPr lang="en-US" sz="2800">
                <a:solidFill>
                  <a:schemeClr val="lt1"/>
                </a:solidFill>
                <a:latin typeface="Montserrat"/>
                <a:ea typeface="Montserrat"/>
                <a:cs typeface="Montserrat"/>
                <a:sym typeface="Montserrat"/>
              </a:rPr>
              <a:t>Accuracy:</a:t>
            </a:r>
            <a:endParaRPr sz="2800">
              <a:latin typeface="Montserrat"/>
              <a:ea typeface="Montserrat"/>
              <a:cs typeface="Montserrat"/>
              <a:sym typeface="Montserrat"/>
            </a:endParaRPr>
          </a:p>
        </p:txBody>
      </p:sp>
      <p:cxnSp>
        <p:nvCxnSpPr>
          <p:cNvPr id="606" name="Google Shape;606;p29"/>
          <p:cNvCxnSpPr/>
          <p:nvPr/>
        </p:nvCxnSpPr>
        <p:spPr>
          <a:xfrm rot="10800000">
            <a:off x="5779475" y="3752525"/>
            <a:ext cx="31500" cy="5958600"/>
          </a:xfrm>
          <a:prstGeom prst="straightConnector1">
            <a:avLst/>
          </a:prstGeom>
          <a:noFill/>
          <a:ln w="38100" cap="flat" cmpd="sng">
            <a:solidFill>
              <a:schemeClr val="lt1"/>
            </a:solidFill>
            <a:prstDash val="solid"/>
            <a:round/>
            <a:headEnd type="none" w="sm" len="sm"/>
            <a:tailEnd type="none" w="sm" len="sm"/>
          </a:ln>
        </p:spPr>
      </p:cxnSp>
      <p:sp>
        <p:nvSpPr>
          <p:cNvPr id="607" name="Google Shape;607;p29"/>
          <p:cNvSpPr txBox="1"/>
          <p:nvPr/>
        </p:nvSpPr>
        <p:spPr>
          <a:xfrm>
            <a:off x="7962088" y="8716250"/>
            <a:ext cx="3000000" cy="831300"/>
          </a:xfrm>
          <a:prstGeom prst="rect">
            <a:avLst/>
          </a:prstGeom>
          <a:noFill/>
          <a:ln>
            <a:noFill/>
          </a:ln>
        </p:spPr>
        <p:txBody>
          <a:bodyPr spcFirstLastPara="1" wrap="square" lIns="91425" tIns="91425" rIns="91425" bIns="91425" anchor="t" anchorCtr="0">
            <a:spAutoFit/>
          </a:bodyPr>
          <a:lstStyle/>
          <a:p>
            <a:pPr marL="0" lvl="0" indent="0" algn="l" rtl="0">
              <a:lnSpc>
                <a:spcPct val="140016"/>
              </a:lnSpc>
              <a:spcBef>
                <a:spcPts val="0"/>
              </a:spcBef>
              <a:spcAft>
                <a:spcPts val="0"/>
              </a:spcAft>
              <a:buNone/>
            </a:pPr>
            <a:r>
              <a:rPr lang="en-US" sz="4200">
                <a:solidFill>
                  <a:srgbClr val="FF9900"/>
                </a:solidFill>
                <a:latin typeface="Montserrat"/>
                <a:ea typeface="Montserrat"/>
                <a:cs typeface="Montserrat"/>
                <a:sym typeface="Montserrat"/>
              </a:rPr>
              <a:t> 82.76%</a:t>
            </a:r>
            <a:endParaRPr sz="4200">
              <a:solidFill>
                <a:srgbClr val="FF9900"/>
              </a:solidFill>
              <a:latin typeface="Montserrat"/>
              <a:ea typeface="Montserrat"/>
              <a:cs typeface="Montserrat"/>
              <a:sym typeface="Montserrat"/>
            </a:endParaRPr>
          </a:p>
        </p:txBody>
      </p:sp>
      <p:sp>
        <p:nvSpPr>
          <p:cNvPr id="608" name="Google Shape;608;p29"/>
          <p:cNvSpPr/>
          <p:nvPr/>
        </p:nvSpPr>
        <p:spPr>
          <a:xfrm>
            <a:off x="494625" y="1884170"/>
            <a:ext cx="7218000" cy="831300"/>
          </a:xfrm>
          <a:prstGeom prst="rect">
            <a:avLst/>
          </a:prstGeom>
          <a:solidFill>
            <a:srgbClr val="0D70A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ontserrat"/>
              <a:ea typeface="Montserrat"/>
              <a:cs typeface="Montserrat"/>
              <a:sym typeface="Montserrat"/>
            </a:endParaRPr>
          </a:p>
        </p:txBody>
      </p:sp>
      <p:sp>
        <p:nvSpPr>
          <p:cNvPr id="609" name="Google Shape;609;p29"/>
          <p:cNvSpPr txBox="1"/>
          <p:nvPr/>
        </p:nvSpPr>
        <p:spPr>
          <a:xfrm>
            <a:off x="1336600" y="1965325"/>
            <a:ext cx="9625500" cy="646500"/>
          </a:xfrm>
          <a:prstGeom prst="rect">
            <a:avLst/>
          </a:prstGeom>
          <a:noFill/>
          <a:ln>
            <a:noFill/>
          </a:ln>
        </p:spPr>
        <p:txBody>
          <a:bodyPr spcFirstLastPara="1" wrap="square" lIns="91425" tIns="91425" rIns="91425" bIns="91425" anchor="t" anchorCtr="0">
            <a:spAutoFit/>
          </a:bodyPr>
          <a:lstStyle/>
          <a:p>
            <a:pPr marL="0" lvl="0" indent="0" algn="l" rtl="0">
              <a:lnSpc>
                <a:spcPct val="140016"/>
              </a:lnSpc>
              <a:spcBef>
                <a:spcPts val="0"/>
              </a:spcBef>
              <a:spcAft>
                <a:spcPts val="0"/>
              </a:spcAft>
              <a:buNone/>
            </a:pPr>
            <a:r>
              <a:rPr lang="en-US" sz="3000">
                <a:solidFill>
                  <a:schemeClr val="lt1"/>
                </a:solidFill>
                <a:latin typeface="Open Sans"/>
                <a:ea typeface="Open Sans"/>
                <a:cs typeface="Open Sans"/>
                <a:sym typeface="Open Sans"/>
              </a:rPr>
              <a:t>　TRAINING DETAILS</a:t>
            </a:r>
            <a:endParaRPr sz="3000"/>
          </a:p>
        </p:txBody>
      </p:sp>
      <p:sp>
        <p:nvSpPr>
          <p:cNvPr id="610" name="Google Shape;610;p29"/>
          <p:cNvSpPr txBox="1"/>
          <p:nvPr/>
        </p:nvSpPr>
        <p:spPr>
          <a:xfrm>
            <a:off x="1548325" y="5765425"/>
            <a:ext cx="3813900" cy="615600"/>
          </a:xfrm>
          <a:prstGeom prst="rect">
            <a:avLst/>
          </a:prstGeom>
          <a:noFill/>
          <a:ln>
            <a:noFill/>
          </a:ln>
        </p:spPr>
        <p:txBody>
          <a:bodyPr spcFirstLastPara="1" wrap="square" lIns="91425" tIns="91425" rIns="91425" bIns="91425" anchor="t" anchorCtr="0">
            <a:spAutoFit/>
          </a:bodyPr>
          <a:lstStyle/>
          <a:p>
            <a:pPr marL="0" marR="0" lvl="0" indent="0" algn="l" rtl="0">
              <a:lnSpc>
                <a:spcPct val="140016"/>
              </a:lnSpc>
              <a:spcBef>
                <a:spcPts val="0"/>
              </a:spcBef>
              <a:spcAft>
                <a:spcPts val="0"/>
              </a:spcAft>
              <a:buNone/>
            </a:pPr>
            <a:r>
              <a:rPr lang="en-US" sz="2800">
                <a:solidFill>
                  <a:schemeClr val="lt1"/>
                </a:solidFill>
                <a:latin typeface="Montserrat"/>
                <a:ea typeface="Montserrat"/>
                <a:cs typeface="Montserrat"/>
                <a:sym typeface="Montserrat"/>
              </a:rPr>
              <a:t>Balance</a:t>
            </a:r>
            <a:r>
              <a:rPr lang="en-US" sz="2800">
                <a:solidFill>
                  <a:schemeClr val="lt1"/>
                </a:solidFill>
                <a:latin typeface="Open Sans"/>
                <a:ea typeface="Open Sans"/>
                <a:cs typeface="Open Sans"/>
                <a:sym typeface="Open Sans"/>
              </a:rPr>
              <a:t> Data</a:t>
            </a:r>
            <a:endParaRPr sz="2800">
              <a:latin typeface="Open Sans"/>
              <a:ea typeface="Open Sans"/>
              <a:cs typeface="Open Sans"/>
              <a:sym typeface="Open Sans"/>
            </a:endParaRPr>
          </a:p>
        </p:txBody>
      </p:sp>
      <p:sp>
        <p:nvSpPr>
          <p:cNvPr id="611" name="Google Shape;611;p29"/>
          <p:cNvSpPr txBox="1"/>
          <p:nvPr/>
        </p:nvSpPr>
        <p:spPr>
          <a:xfrm>
            <a:off x="6124375" y="5799025"/>
            <a:ext cx="11701200" cy="615600"/>
          </a:xfrm>
          <a:prstGeom prst="rect">
            <a:avLst/>
          </a:prstGeom>
          <a:noFill/>
          <a:ln>
            <a:noFill/>
          </a:ln>
        </p:spPr>
        <p:txBody>
          <a:bodyPr spcFirstLastPara="1" wrap="square" lIns="91425" tIns="91425" rIns="91425" bIns="91425" anchor="t" anchorCtr="0">
            <a:spAutoFit/>
          </a:bodyPr>
          <a:lstStyle/>
          <a:p>
            <a:pPr marL="0" lvl="0" indent="0" algn="l" rtl="0">
              <a:lnSpc>
                <a:spcPct val="140016"/>
              </a:lnSpc>
              <a:spcBef>
                <a:spcPts val="0"/>
              </a:spcBef>
              <a:spcAft>
                <a:spcPts val="0"/>
              </a:spcAft>
              <a:buNone/>
            </a:pPr>
            <a:r>
              <a:rPr lang="en-US" sz="2800">
                <a:solidFill>
                  <a:schemeClr val="lt1"/>
                </a:solidFill>
                <a:latin typeface="Montserrat"/>
                <a:ea typeface="Montserrat"/>
                <a:cs typeface="Montserrat"/>
                <a:sym typeface="Montserrat"/>
              </a:rPr>
              <a:t>Assigns class weights to handle class imbalance in the dataset</a:t>
            </a:r>
            <a:endParaRPr sz="2800">
              <a:latin typeface="Montserrat"/>
              <a:ea typeface="Montserrat"/>
              <a:cs typeface="Montserrat"/>
              <a:sym typeface="Montserrat"/>
            </a:endParaRPr>
          </a:p>
        </p:txBody>
      </p:sp>
      <p:sp>
        <p:nvSpPr>
          <p:cNvPr id="612" name="Google Shape;612;p29"/>
          <p:cNvSpPr txBox="1">
            <a:spLocks noGrp="1"/>
          </p:cNvSpPr>
          <p:nvPr>
            <p:ph type="sldNum" idx="12"/>
          </p:nvPr>
        </p:nvSpPr>
        <p:spPr>
          <a:xfrm>
            <a:off x="17113568" y="9499702"/>
            <a:ext cx="1097400" cy="787500"/>
          </a:xfrm>
          <a:prstGeom prst="rect">
            <a:avLst/>
          </a:prstGeom>
        </p:spPr>
        <p:txBody>
          <a:bodyPr spcFirstLastPara="1" wrap="square" lIns="167625" tIns="167625" rIns="167625" bIns="167625" anchor="t" anchorCtr="0">
            <a:noAutofit/>
          </a:bodyPr>
          <a:lstStyle/>
          <a:p>
            <a:pPr marL="0" lvl="0" indent="0" algn="r" rtl="0">
              <a:spcBef>
                <a:spcPts val="0"/>
              </a:spcBef>
              <a:spcAft>
                <a:spcPts val="0"/>
              </a:spcAft>
              <a:buNone/>
            </a:pPr>
            <a:fld id="{00000000-1234-1234-1234-123412341234}" type="slidenum">
              <a:rPr lang="en-US"/>
              <a:t>19</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56793"/>
        </a:solidFill>
        <a:effectLst/>
      </p:bgPr>
    </p:bg>
    <p:spTree>
      <p:nvGrpSpPr>
        <p:cNvPr id="1" name="Shape 166"/>
        <p:cNvGrpSpPr/>
        <p:nvPr/>
      </p:nvGrpSpPr>
      <p:grpSpPr>
        <a:xfrm>
          <a:off x="0" y="0"/>
          <a:ext cx="0" cy="0"/>
          <a:chOff x="0" y="0"/>
          <a:chExt cx="0" cy="0"/>
        </a:xfrm>
      </p:grpSpPr>
      <p:grpSp>
        <p:nvGrpSpPr>
          <p:cNvPr id="167" name="Google Shape;167;p12"/>
          <p:cNvGrpSpPr/>
          <p:nvPr/>
        </p:nvGrpSpPr>
        <p:grpSpPr>
          <a:xfrm>
            <a:off x="0" y="1254910"/>
            <a:ext cx="18288118" cy="9032149"/>
            <a:chOff x="0" y="-47625"/>
            <a:chExt cx="4816592" cy="2378822"/>
          </a:xfrm>
        </p:grpSpPr>
        <p:sp>
          <p:nvSpPr>
            <p:cNvPr id="168" name="Google Shape;168;p12"/>
            <p:cNvSpPr/>
            <p:nvPr/>
          </p:nvSpPr>
          <p:spPr>
            <a:xfrm>
              <a:off x="0" y="0"/>
              <a:ext cx="4816592" cy="2331197"/>
            </a:xfrm>
            <a:custGeom>
              <a:avLst/>
              <a:gdLst/>
              <a:ahLst/>
              <a:cxnLst/>
              <a:rect l="l" t="t" r="r" b="b"/>
              <a:pathLst>
                <a:path w="4816592" h="2331197" extrusionOk="0">
                  <a:moveTo>
                    <a:pt x="0" y="0"/>
                  </a:moveTo>
                  <a:lnTo>
                    <a:pt x="4816592" y="0"/>
                  </a:lnTo>
                  <a:lnTo>
                    <a:pt x="4816592" y="2331197"/>
                  </a:lnTo>
                  <a:lnTo>
                    <a:pt x="0" y="2331197"/>
                  </a:lnTo>
                  <a:close/>
                </a:path>
              </a:pathLst>
            </a:custGeom>
            <a:solidFill>
              <a:srgbClr val="072B3E"/>
            </a:solidFill>
            <a:ln>
              <a:noFill/>
            </a:ln>
          </p:spPr>
          <p:txBody>
            <a:bodyPr/>
            <a:lstStyle/>
            <a:p>
              <a:endParaRPr lang="en-US"/>
            </a:p>
          </p:txBody>
        </p:sp>
        <p:sp>
          <p:nvSpPr>
            <p:cNvPr id="169" name="Google Shape;169;p12"/>
            <p:cNvSpPr txBox="1"/>
            <p:nvPr/>
          </p:nvSpPr>
          <p:spPr>
            <a:xfrm>
              <a:off x="0" y="-47625"/>
              <a:ext cx="4816500" cy="2378700"/>
            </a:xfrm>
            <a:prstGeom prst="rect">
              <a:avLst/>
            </a:prstGeom>
            <a:noFill/>
            <a:ln>
              <a:noFill/>
            </a:ln>
          </p:spPr>
          <p:txBody>
            <a:bodyPr spcFirstLastPara="1" wrap="square" lIns="50800" tIns="50800" rIns="50800" bIns="50800" anchor="ctr" anchorCtr="0">
              <a:noAutofit/>
            </a:bodyPr>
            <a:lstStyle/>
            <a:p>
              <a:pPr marL="0" marR="0" lvl="0" indent="0" algn="ctr" rtl="0">
                <a:lnSpc>
                  <a:spcPct val="155555"/>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cxnSp>
        <p:nvCxnSpPr>
          <p:cNvPr id="170" name="Google Shape;170;p12"/>
          <p:cNvCxnSpPr/>
          <p:nvPr/>
        </p:nvCxnSpPr>
        <p:spPr>
          <a:xfrm rot="10800000" flipH="1">
            <a:off x="9287402" y="913088"/>
            <a:ext cx="1800000" cy="17700"/>
          </a:xfrm>
          <a:prstGeom prst="straightConnector1">
            <a:avLst/>
          </a:prstGeom>
          <a:noFill/>
          <a:ln w="28575" cap="flat" cmpd="sng">
            <a:solidFill>
              <a:srgbClr val="FFFFFF">
                <a:alpha val="69800"/>
              </a:srgbClr>
            </a:solidFill>
            <a:prstDash val="solid"/>
            <a:round/>
            <a:headEnd type="none" w="sm" len="sm"/>
            <a:tailEnd type="none" w="sm" len="sm"/>
          </a:ln>
        </p:spPr>
      </p:cxnSp>
      <p:sp>
        <p:nvSpPr>
          <p:cNvPr id="171" name="Google Shape;171;p12"/>
          <p:cNvSpPr txBox="1"/>
          <p:nvPr/>
        </p:nvSpPr>
        <p:spPr>
          <a:xfrm>
            <a:off x="288750" y="324500"/>
            <a:ext cx="13753200" cy="7695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5000" b="1">
                <a:solidFill>
                  <a:srgbClr val="FFFFFF"/>
                </a:solidFill>
                <a:latin typeface="Montserrat"/>
                <a:ea typeface="Montserrat"/>
                <a:cs typeface="Montserrat"/>
                <a:sym typeface="Montserrat"/>
              </a:rPr>
              <a:t>TABLE OF CONTENT</a:t>
            </a:r>
            <a:endParaRPr sz="5000"/>
          </a:p>
        </p:txBody>
      </p:sp>
      <p:sp>
        <p:nvSpPr>
          <p:cNvPr id="172" name="Google Shape;172;p12"/>
          <p:cNvSpPr txBox="1"/>
          <p:nvPr/>
        </p:nvSpPr>
        <p:spPr>
          <a:xfrm>
            <a:off x="1548328" y="3416136"/>
            <a:ext cx="1930800" cy="1539000"/>
          </a:xfrm>
          <a:prstGeom prst="rect">
            <a:avLst/>
          </a:prstGeom>
          <a:noFill/>
          <a:ln>
            <a:noFill/>
          </a:ln>
        </p:spPr>
        <p:txBody>
          <a:bodyPr spcFirstLastPara="1" wrap="square" lIns="0" tIns="0" rIns="0" bIns="0" anchor="t" anchorCtr="0">
            <a:spAutoFit/>
          </a:bodyPr>
          <a:lstStyle/>
          <a:p>
            <a:pPr marL="0" marR="0" lvl="0" indent="0" algn="l" rtl="0">
              <a:lnSpc>
                <a:spcPct val="120002"/>
              </a:lnSpc>
              <a:spcBef>
                <a:spcPts val="0"/>
              </a:spcBef>
              <a:spcAft>
                <a:spcPts val="0"/>
              </a:spcAft>
              <a:buNone/>
            </a:pPr>
            <a:r>
              <a:rPr lang="en-US" sz="9999" b="1" i="0" u="none" strike="noStrike" cap="none">
                <a:solidFill>
                  <a:srgbClr val="FFFFFF"/>
                </a:solidFill>
                <a:latin typeface="Montserrat"/>
                <a:ea typeface="Montserrat"/>
                <a:cs typeface="Montserrat"/>
                <a:sym typeface="Montserrat"/>
              </a:rPr>
              <a:t>01.</a:t>
            </a:r>
            <a:endParaRPr/>
          </a:p>
        </p:txBody>
      </p:sp>
      <p:sp>
        <p:nvSpPr>
          <p:cNvPr id="173" name="Google Shape;173;p12"/>
          <p:cNvSpPr txBox="1"/>
          <p:nvPr/>
        </p:nvSpPr>
        <p:spPr>
          <a:xfrm>
            <a:off x="5589021" y="3411386"/>
            <a:ext cx="2078700" cy="1539000"/>
          </a:xfrm>
          <a:prstGeom prst="rect">
            <a:avLst/>
          </a:prstGeom>
          <a:noFill/>
          <a:ln>
            <a:noFill/>
          </a:ln>
        </p:spPr>
        <p:txBody>
          <a:bodyPr spcFirstLastPara="1" wrap="square" lIns="0" tIns="0" rIns="0" bIns="0" anchor="t" anchorCtr="0">
            <a:spAutoFit/>
          </a:bodyPr>
          <a:lstStyle/>
          <a:p>
            <a:pPr marL="0" marR="0" lvl="0" indent="0" algn="l" rtl="0">
              <a:lnSpc>
                <a:spcPct val="120002"/>
              </a:lnSpc>
              <a:spcBef>
                <a:spcPts val="0"/>
              </a:spcBef>
              <a:spcAft>
                <a:spcPts val="0"/>
              </a:spcAft>
              <a:buNone/>
            </a:pPr>
            <a:r>
              <a:rPr lang="en-US" sz="9999" b="1" i="0" u="none" strike="noStrike" cap="none">
                <a:solidFill>
                  <a:srgbClr val="FFFFFF"/>
                </a:solidFill>
                <a:latin typeface="Montserrat"/>
                <a:ea typeface="Montserrat"/>
                <a:cs typeface="Montserrat"/>
                <a:sym typeface="Montserrat"/>
              </a:rPr>
              <a:t>02.</a:t>
            </a:r>
            <a:endParaRPr/>
          </a:p>
        </p:txBody>
      </p:sp>
      <p:sp>
        <p:nvSpPr>
          <p:cNvPr id="174" name="Google Shape;174;p12"/>
          <p:cNvSpPr txBox="1"/>
          <p:nvPr/>
        </p:nvSpPr>
        <p:spPr>
          <a:xfrm>
            <a:off x="10280297" y="3416136"/>
            <a:ext cx="2078700" cy="1539000"/>
          </a:xfrm>
          <a:prstGeom prst="rect">
            <a:avLst/>
          </a:prstGeom>
          <a:noFill/>
          <a:ln>
            <a:noFill/>
          </a:ln>
        </p:spPr>
        <p:txBody>
          <a:bodyPr spcFirstLastPara="1" wrap="square" lIns="0" tIns="0" rIns="0" bIns="0" anchor="t" anchorCtr="0">
            <a:spAutoFit/>
          </a:bodyPr>
          <a:lstStyle/>
          <a:p>
            <a:pPr marL="0" marR="0" lvl="0" indent="0" algn="l" rtl="0">
              <a:lnSpc>
                <a:spcPct val="120002"/>
              </a:lnSpc>
              <a:spcBef>
                <a:spcPts val="0"/>
              </a:spcBef>
              <a:spcAft>
                <a:spcPts val="0"/>
              </a:spcAft>
              <a:buNone/>
            </a:pPr>
            <a:r>
              <a:rPr lang="en-US" sz="9999" b="1" i="0" u="none" strike="noStrike" cap="none">
                <a:solidFill>
                  <a:srgbClr val="FFFFFF"/>
                </a:solidFill>
                <a:latin typeface="Montserrat"/>
                <a:ea typeface="Montserrat"/>
                <a:cs typeface="Montserrat"/>
                <a:sym typeface="Montserrat"/>
              </a:rPr>
              <a:t>03.</a:t>
            </a:r>
            <a:endParaRPr/>
          </a:p>
        </p:txBody>
      </p:sp>
      <p:sp>
        <p:nvSpPr>
          <p:cNvPr id="175" name="Google Shape;175;p12"/>
          <p:cNvSpPr txBox="1"/>
          <p:nvPr/>
        </p:nvSpPr>
        <p:spPr>
          <a:xfrm>
            <a:off x="9287400" y="593750"/>
            <a:ext cx="9000600" cy="231000"/>
          </a:xfrm>
          <a:prstGeom prst="rect">
            <a:avLst/>
          </a:prstGeom>
          <a:noFill/>
          <a:ln>
            <a:noFill/>
          </a:ln>
        </p:spPr>
        <p:txBody>
          <a:bodyPr spcFirstLastPara="1" wrap="square" lIns="0" tIns="0" rIns="0" bIns="0" anchor="t" anchorCtr="0">
            <a:spAutoFit/>
          </a:bodyPr>
          <a:lstStyle/>
          <a:p>
            <a:pPr marL="0" lvl="0" indent="0" algn="l" rtl="0">
              <a:lnSpc>
                <a:spcPct val="140000"/>
              </a:lnSpc>
              <a:spcBef>
                <a:spcPts val="0"/>
              </a:spcBef>
              <a:spcAft>
                <a:spcPts val="0"/>
              </a:spcAft>
              <a:buSzPts val="1100"/>
              <a:buNone/>
            </a:pPr>
            <a:r>
              <a:rPr lang="en-US" sz="1500">
                <a:solidFill>
                  <a:srgbClr val="FFFFFF"/>
                </a:solidFill>
                <a:latin typeface="Open Sans"/>
                <a:ea typeface="Open Sans"/>
                <a:cs typeface="Open Sans"/>
                <a:sym typeface="Open Sans"/>
              </a:rPr>
              <a:t>PROJECT OVERVIEW               EDA               MODELS BUILDUP            BUSINESS INSIGHTS</a:t>
            </a:r>
            <a:endParaRPr sz="1500">
              <a:solidFill>
                <a:srgbClr val="FFFFFF"/>
              </a:solidFill>
              <a:latin typeface="Open Sans"/>
              <a:ea typeface="Open Sans"/>
              <a:cs typeface="Open Sans"/>
              <a:sym typeface="Open Sans"/>
            </a:endParaRPr>
          </a:p>
        </p:txBody>
      </p:sp>
      <p:sp>
        <p:nvSpPr>
          <p:cNvPr id="176" name="Google Shape;176;p12"/>
          <p:cNvSpPr txBox="1"/>
          <p:nvPr/>
        </p:nvSpPr>
        <p:spPr>
          <a:xfrm>
            <a:off x="5589014" y="5982947"/>
            <a:ext cx="3306000" cy="10158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3000" b="1">
                <a:solidFill>
                  <a:srgbClr val="FFFFFF"/>
                </a:solidFill>
                <a:latin typeface="Montserrat"/>
                <a:ea typeface="Montserrat"/>
                <a:cs typeface="Montserrat"/>
                <a:sym typeface="Montserrat"/>
              </a:rPr>
              <a:t>Exploratory &amp; Data Analysis</a:t>
            </a:r>
            <a:endParaRPr/>
          </a:p>
        </p:txBody>
      </p:sp>
      <p:sp>
        <p:nvSpPr>
          <p:cNvPr id="177" name="Google Shape;177;p12"/>
          <p:cNvSpPr txBox="1"/>
          <p:nvPr/>
        </p:nvSpPr>
        <p:spPr>
          <a:xfrm>
            <a:off x="865775" y="5958400"/>
            <a:ext cx="5138700" cy="4617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3000" b="1">
                <a:solidFill>
                  <a:srgbClr val="FFFFFF"/>
                </a:solidFill>
                <a:latin typeface="Montserrat"/>
                <a:ea typeface="Montserrat"/>
                <a:cs typeface="Montserrat"/>
                <a:sym typeface="Montserrat"/>
              </a:rPr>
              <a:t>Project Overview</a:t>
            </a:r>
            <a:endParaRPr/>
          </a:p>
        </p:txBody>
      </p:sp>
      <p:sp>
        <p:nvSpPr>
          <p:cNvPr id="178" name="Google Shape;178;p12"/>
          <p:cNvSpPr txBox="1"/>
          <p:nvPr/>
        </p:nvSpPr>
        <p:spPr>
          <a:xfrm>
            <a:off x="9670277" y="5992447"/>
            <a:ext cx="3794400" cy="10158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3000" b="1">
                <a:solidFill>
                  <a:srgbClr val="FFFFFF"/>
                </a:solidFill>
                <a:latin typeface="Montserrat"/>
                <a:ea typeface="Montserrat"/>
                <a:cs typeface="Montserrat"/>
                <a:sym typeface="Montserrat"/>
              </a:rPr>
              <a:t>Models Buildup &amp; Graph Analysis</a:t>
            </a:r>
            <a:endParaRPr/>
          </a:p>
        </p:txBody>
      </p:sp>
      <p:cxnSp>
        <p:nvCxnSpPr>
          <p:cNvPr id="179" name="Google Shape;179;p12"/>
          <p:cNvCxnSpPr/>
          <p:nvPr/>
        </p:nvCxnSpPr>
        <p:spPr>
          <a:xfrm>
            <a:off x="0" y="1426212"/>
            <a:ext cx="18570600" cy="0"/>
          </a:xfrm>
          <a:prstGeom prst="straightConnector1">
            <a:avLst/>
          </a:prstGeom>
          <a:noFill/>
          <a:ln w="19050" cap="flat" cmpd="sng">
            <a:solidFill>
              <a:srgbClr val="FFFFFF"/>
            </a:solidFill>
            <a:prstDash val="solid"/>
            <a:round/>
            <a:headEnd type="none" w="sm" len="sm"/>
            <a:tailEnd type="none" w="sm" len="sm"/>
          </a:ln>
        </p:spPr>
      </p:cxnSp>
      <p:sp>
        <p:nvSpPr>
          <p:cNvPr id="180" name="Google Shape;180;p12"/>
          <p:cNvSpPr txBox="1"/>
          <p:nvPr/>
        </p:nvSpPr>
        <p:spPr>
          <a:xfrm>
            <a:off x="13639644" y="3474275"/>
            <a:ext cx="3403200" cy="1539000"/>
          </a:xfrm>
          <a:prstGeom prst="rect">
            <a:avLst/>
          </a:prstGeom>
          <a:noFill/>
          <a:ln>
            <a:noFill/>
          </a:ln>
        </p:spPr>
        <p:txBody>
          <a:bodyPr spcFirstLastPara="1" wrap="square" lIns="0" tIns="0" rIns="0" bIns="0" anchor="t" anchorCtr="0">
            <a:spAutoFit/>
          </a:bodyPr>
          <a:lstStyle/>
          <a:p>
            <a:pPr marL="0" marR="0" lvl="0" indent="0" algn="l" rtl="0">
              <a:lnSpc>
                <a:spcPct val="120002"/>
              </a:lnSpc>
              <a:spcBef>
                <a:spcPts val="0"/>
              </a:spcBef>
              <a:spcAft>
                <a:spcPts val="0"/>
              </a:spcAft>
              <a:buNone/>
            </a:pPr>
            <a:r>
              <a:rPr lang="en-US" sz="9999" b="1" i="0" u="none" strike="noStrike" cap="none">
                <a:solidFill>
                  <a:srgbClr val="FFFFFF"/>
                </a:solidFill>
                <a:latin typeface="Montserrat"/>
                <a:ea typeface="Montserrat"/>
                <a:cs typeface="Montserrat"/>
                <a:sym typeface="Montserrat"/>
              </a:rPr>
              <a:t>0</a:t>
            </a:r>
            <a:r>
              <a:rPr lang="en-US" sz="9999" b="1">
                <a:solidFill>
                  <a:srgbClr val="FFFFFF"/>
                </a:solidFill>
                <a:latin typeface="Montserrat"/>
                <a:ea typeface="Montserrat"/>
                <a:cs typeface="Montserrat"/>
                <a:sym typeface="Montserrat"/>
              </a:rPr>
              <a:t>4</a:t>
            </a:r>
            <a:r>
              <a:rPr lang="en-US" sz="9999" b="1" i="0" u="none" strike="noStrike" cap="none">
                <a:solidFill>
                  <a:srgbClr val="FFFFFF"/>
                </a:solidFill>
                <a:latin typeface="Montserrat"/>
                <a:ea typeface="Montserrat"/>
                <a:cs typeface="Montserrat"/>
                <a:sym typeface="Montserrat"/>
              </a:rPr>
              <a:t>.</a:t>
            </a:r>
            <a:endParaRPr/>
          </a:p>
        </p:txBody>
      </p:sp>
      <p:sp>
        <p:nvSpPr>
          <p:cNvPr id="181" name="Google Shape;181;p12"/>
          <p:cNvSpPr txBox="1"/>
          <p:nvPr/>
        </p:nvSpPr>
        <p:spPr>
          <a:xfrm>
            <a:off x="13776427" y="6108747"/>
            <a:ext cx="3794400" cy="4617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3000" b="1">
                <a:solidFill>
                  <a:srgbClr val="FFFFFF"/>
                </a:solidFill>
                <a:latin typeface="Montserrat"/>
                <a:ea typeface="Montserrat"/>
                <a:cs typeface="Montserrat"/>
                <a:sym typeface="Montserrat"/>
              </a:rPr>
              <a:t>Business Insights</a:t>
            </a:r>
            <a:endParaRPr/>
          </a:p>
        </p:txBody>
      </p:sp>
      <p:pic>
        <p:nvPicPr>
          <p:cNvPr id="182" name="Google Shape;182;p12"/>
          <p:cNvPicPr preferRelativeResize="0"/>
          <p:nvPr/>
        </p:nvPicPr>
        <p:blipFill>
          <a:blip r:embed="rId3">
            <a:alphaModFix/>
          </a:blip>
          <a:stretch>
            <a:fillRect/>
          </a:stretch>
        </p:blipFill>
        <p:spPr>
          <a:xfrm>
            <a:off x="11514150" y="5787952"/>
            <a:ext cx="9000602" cy="4509065"/>
          </a:xfrm>
          <a:prstGeom prst="rect">
            <a:avLst/>
          </a:prstGeom>
          <a:noFill/>
          <a:ln>
            <a:noFill/>
          </a:ln>
        </p:spPr>
      </p:pic>
      <p:sp>
        <p:nvSpPr>
          <p:cNvPr id="183" name="Google Shape;183;p12"/>
          <p:cNvSpPr txBox="1">
            <a:spLocks noGrp="1"/>
          </p:cNvSpPr>
          <p:nvPr>
            <p:ph type="sldNum" idx="12"/>
          </p:nvPr>
        </p:nvSpPr>
        <p:spPr>
          <a:xfrm>
            <a:off x="17113568" y="9499702"/>
            <a:ext cx="1097400" cy="787500"/>
          </a:xfrm>
          <a:prstGeom prst="rect">
            <a:avLst/>
          </a:prstGeom>
        </p:spPr>
        <p:txBody>
          <a:bodyPr spcFirstLastPara="1" wrap="square" lIns="167625" tIns="167625" rIns="167625" bIns="167625" anchor="t" anchorCtr="0">
            <a:noAutofit/>
          </a:bodyPr>
          <a:lstStyle/>
          <a:p>
            <a:pPr marL="0" lvl="0" indent="0" algn="r" rtl="0">
              <a:spcBef>
                <a:spcPts val="0"/>
              </a:spcBef>
              <a:spcAft>
                <a:spcPts val="0"/>
              </a:spcAft>
              <a:buNone/>
            </a:pPr>
            <a:fld id="{00000000-1234-1234-1234-123412341234}" type="slidenum">
              <a:rPr lang="en-US"/>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36C9B"/>
        </a:solidFill>
        <a:effectLst/>
      </p:bgPr>
    </p:bg>
    <p:spTree>
      <p:nvGrpSpPr>
        <p:cNvPr id="1" name="Shape 616"/>
        <p:cNvGrpSpPr/>
        <p:nvPr/>
      </p:nvGrpSpPr>
      <p:grpSpPr>
        <a:xfrm>
          <a:off x="0" y="0"/>
          <a:ext cx="0" cy="0"/>
          <a:chOff x="0" y="0"/>
          <a:chExt cx="0" cy="0"/>
        </a:xfrm>
      </p:grpSpPr>
      <p:sp>
        <p:nvSpPr>
          <p:cNvPr id="617" name="Google Shape;617;p30"/>
          <p:cNvSpPr txBox="1"/>
          <p:nvPr/>
        </p:nvSpPr>
        <p:spPr>
          <a:xfrm>
            <a:off x="1548328" y="584201"/>
            <a:ext cx="1095300" cy="2154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endParaRPr/>
          </a:p>
        </p:txBody>
      </p:sp>
      <p:grpSp>
        <p:nvGrpSpPr>
          <p:cNvPr id="618" name="Google Shape;618;p30"/>
          <p:cNvGrpSpPr/>
          <p:nvPr/>
        </p:nvGrpSpPr>
        <p:grpSpPr>
          <a:xfrm>
            <a:off x="0" y="1291075"/>
            <a:ext cx="18288118" cy="8996375"/>
            <a:chOff x="0" y="-38100"/>
            <a:chExt cx="4816592" cy="2369400"/>
          </a:xfrm>
        </p:grpSpPr>
        <p:sp>
          <p:nvSpPr>
            <p:cNvPr id="619" name="Google Shape;619;p30"/>
            <p:cNvSpPr/>
            <p:nvPr/>
          </p:nvSpPr>
          <p:spPr>
            <a:xfrm>
              <a:off x="0" y="0"/>
              <a:ext cx="4816592" cy="2331197"/>
            </a:xfrm>
            <a:custGeom>
              <a:avLst/>
              <a:gdLst/>
              <a:ahLst/>
              <a:cxnLst/>
              <a:rect l="l" t="t" r="r" b="b"/>
              <a:pathLst>
                <a:path w="4816592" h="2331197" extrusionOk="0">
                  <a:moveTo>
                    <a:pt x="0" y="0"/>
                  </a:moveTo>
                  <a:lnTo>
                    <a:pt x="4816592" y="0"/>
                  </a:lnTo>
                  <a:lnTo>
                    <a:pt x="4816592" y="2331197"/>
                  </a:lnTo>
                  <a:lnTo>
                    <a:pt x="0" y="2331197"/>
                  </a:lnTo>
                  <a:close/>
                </a:path>
              </a:pathLst>
            </a:custGeom>
            <a:solidFill>
              <a:srgbClr val="072B3E"/>
            </a:solidFill>
            <a:ln>
              <a:noFill/>
            </a:ln>
          </p:spPr>
          <p:txBody>
            <a:bodyPr/>
            <a:lstStyle/>
            <a:p>
              <a:endParaRPr lang="en-US"/>
            </a:p>
          </p:txBody>
        </p:sp>
        <p:sp>
          <p:nvSpPr>
            <p:cNvPr id="620" name="Google Shape;620;p30"/>
            <p:cNvSpPr txBox="1"/>
            <p:nvPr/>
          </p:nvSpPr>
          <p:spPr>
            <a:xfrm>
              <a:off x="0" y="-38100"/>
              <a:ext cx="4816500" cy="2369400"/>
            </a:xfrm>
            <a:prstGeom prst="rect">
              <a:avLst/>
            </a:prstGeom>
            <a:noFill/>
            <a:ln>
              <a:noFill/>
            </a:ln>
          </p:spPr>
          <p:txBody>
            <a:bodyPr spcFirstLastPara="1" wrap="square" lIns="50800" tIns="50800" rIns="50800" bIns="50800" anchor="ctr" anchorCtr="0">
              <a:noAutofit/>
            </a:bodyPr>
            <a:lstStyle/>
            <a:p>
              <a:pPr marL="0" marR="0" lvl="0" indent="0" algn="l"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cxnSp>
        <p:nvCxnSpPr>
          <p:cNvPr id="621" name="Google Shape;621;p30"/>
          <p:cNvCxnSpPr/>
          <p:nvPr/>
        </p:nvCxnSpPr>
        <p:spPr>
          <a:xfrm>
            <a:off x="0" y="1426212"/>
            <a:ext cx="18570600" cy="0"/>
          </a:xfrm>
          <a:prstGeom prst="straightConnector1">
            <a:avLst/>
          </a:prstGeom>
          <a:noFill/>
          <a:ln w="19050" cap="flat" cmpd="sng">
            <a:solidFill>
              <a:srgbClr val="FFFFFF"/>
            </a:solidFill>
            <a:prstDash val="solid"/>
            <a:round/>
            <a:headEnd type="none" w="sm" len="sm"/>
            <a:tailEnd type="none" w="sm" len="sm"/>
          </a:ln>
        </p:spPr>
      </p:cxnSp>
      <p:pic>
        <p:nvPicPr>
          <p:cNvPr id="622" name="Google Shape;622;p30"/>
          <p:cNvPicPr preferRelativeResize="0"/>
          <p:nvPr/>
        </p:nvPicPr>
        <p:blipFill>
          <a:blip r:embed="rId3">
            <a:alphaModFix/>
          </a:blip>
          <a:stretch>
            <a:fillRect/>
          </a:stretch>
        </p:blipFill>
        <p:spPr>
          <a:xfrm>
            <a:off x="2992000" y="3173450"/>
            <a:ext cx="10856650" cy="6867726"/>
          </a:xfrm>
          <a:prstGeom prst="rect">
            <a:avLst/>
          </a:prstGeom>
          <a:noFill/>
          <a:ln>
            <a:noFill/>
          </a:ln>
        </p:spPr>
      </p:pic>
      <p:sp>
        <p:nvSpPr>
          <p:cNvPr id="623" name="Google Shape;623;p30"/>
          <p:cNvSpPr txBox="1"/>
          <p:nvPr/>
        </p:nvSpPr>
        <p:spPr>
          <a:xfrm>
            <a:off x="10354200" y="593750"/>
            <a:ext cx="9000600" cy="231000"/>
          </a:xfrm>
          <a:prstGeom prst="rect">
            <a:avLst/>
          </a:prstGeom>
          <a:noFill/>
          <a:ln>
            <a:noFill/>
          </a:ln>
        </p:spPr>
        <p:txBody>
          <a:bodyPr spcFirstLastPara="1" wrap="square" lIns="0" tIns="0" rIns="0" bIns="0" anchor="t" anchorCtr="0">
            <a:spAutoFit/>
          </a:bodyPr>
          <a:lstStyle/>
          <a:p>
            <a:pPr marL="0" lvl="0" indent="0" algn="l" rtl="0">
              <a:lnSpc>
                <a:spcPct val="140000"/>
              </a:lnSpc>
              <a:spcBef>
                <a:spcPts val="0"/>
              </a:spcBef>
              <a:spcAft>
                <a:spcPts val="0"/>
              </a:spcAft>
              <a:buSzPts val="1100"/>
              <a:buNone/>
            </a:pPr>
            <a:r>
              <a:rPr lang="en-US" sz="1500">
                <a:solidFill>
                  <a:srgbClr val="FFFFFF"/>
                </a:solidFill>
                <a:latin typeface="Open Sans"/>
                <a:ea typeface="Open Sans"/>
                <a:cs typeface="Open Sans"/>
                <a:sym typeface="Open Sans"/>
              </a:rPr>
              <a:t>PROJECT OVERVIEW               EDA               MODELS BUILDUP            BUSINESS INSIGHTS</a:t>
            </a:r>
            <a:endParaRPr sz="1500">
              <a:solidFill>
                <a:srgbClr val="FFFFFF"/>
              </a:solidFill>
              <a:latin typeface="Open Sans"/>
              <a:ea typeface="Open Sans"/>
              <a:cs typeface="Open Sans"/>
              <a:sym typeface="Open Sans"/>
            </a:endParaRPr>
          </a:p>
        </p:txBody>
      </p:sp>
      <p:cxnSp>
        <p:nvCxnSpPr>
          <p:cNvPr id="624" name="Google Shape;624;p30"/>
          <p:cNvCxnSpPr/>
          <p:nvPr/>
        </p:nvCxnSpPr>
        <p:spPr>
          <a:xfrm>
            <a:off x="13956875" y="896950"/>
            <a:ext cx="1660500" cy="0"/>
          </a:xfrm>
          <a:prstGeom prst="straightConnector1">
            <a:avLst/>
          </a:prstGeom>
          <a:noFill/>
          <a:ln w="28575" cap="flat" cmpd="sng">
            <a:solidFill>
              <a:srgbClr val="FFFFFF">
                <a:alpha val="69800"/>
              </a:srgbClr>
            </a:solidFill>
            <a:prstDash val="solid"/>
            <a:round/>
            <a:headEnd type="none" w="sm" len="sm"/>
            <a:tailEnd type="none" w="sm" len="sm"/>
          </a:ln>
        </p:spPr>
      </p:cxnSp>
      <p:sp>
        <p:nvSpPr>
          <p:cNvPr id="625" name="Google Shape;625;p30"/>
          <p:cNvSpPr txBox="1"/>
          <p:nvPr/>
        </p:nvSpPr>
        <p:spPr>
          <a:xfrm>
            <a:off x="205273" y="362903"/>
            <a:ext cx="18160200" cy="6927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4500" b="1">
                <a:solidFill>
                  <a:srgbClr val="FFFFFF"/>
                </a:solidFill>
                <a:latin typeface="Montserrat"/>
                <a:ea typeface="Montserrat"/>
                <a:cs typeface="Montserrat"/>
                <a:sym typeface="Montserrat"/>
              </a:rPr>
              <a:t>Logistic Regressions</a:t>
            </a:r>
            <a:endParaRPr sz="4500" b="1">
              <a:solidFill>
                <a:srgbClr val="FFFFFF"/>
              </a:solidFill>
              <a:latin typeface="Montserrat"/>
              <a:ea typeface="Montserrat"/>
              <a:cs typeface="Montserrat"/>
              <a:sym typeface="Montserrat"/>
            </a:endParaRPr>
          </a:p>
        </p:txBody>
      </p:sp>
      <p:sp>
        <p:nvSpPr>
          <p:cNvPr id="626" name="Google Shape;626;p30"/>
          <p:cNvSpPr/>
          <p:nvPr/>
        </p:nvSpPr>
        <p:spPr>
          <a:xfrm>
            <a:off x="799425" y="1884170"/>
            <a:ext cx="7218000" cy="831300"/>
          </a:xfrm>
          <a:prstGeom prst="rect">
            <a:avLst/>
          </a:prstGeom>
          <a:solidFill>
            <a:srgbClr val="0D70A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ontserrat"/>
              <a:ea typeface="Montserrat"/>
              <a:cs typeface="Montserrat"/>
              <a:sym typeface="Montserrat"/>
            </a:endParaRPr>
          </a:p>
        </p:txBody>
      </p:sp>
      <p:sp>
        <p:nvSpPr>
          <p:cNvPr id="627" name="Google Shape;627;p30"/>
          <p:cNvSpPr txBox="1"/>
          <p:nvPr/>
        </p:nvSpPr>
        <p:spPr>
          <a:xfrm>
            <a:off x="1641400" y="1965325"/>
            <a:ext cx="9625500" cy="646500"/>
          </a:xfrm>
          <a:prstGeom prst="rect">
            <a:avLst/>
          </a:prstGeom>
          <a:noFill/>
          <a:ln>
            <a:noFill/>
          </a:ln>
        </p:spPr>
        <p:txBody>
          <a:bodyPr spcFirstLastPara="1" wrap="square" lIns="91425" tIns="91425" rIns="91425" bIns="91425" anchor="t" anchorCtr="0">
            <a:spAutoFit/>
          </a:bodyPr>
          <a:lstStyle/>
          <a:p>
            <a:pPr marL="0" lvl="0" indent="0" algn="l" rtl="0">
              <a:lnSpc>
                <a:spcPct val="140016"/>
              </a:lnSpc>
              <a:spcBef>
                <a:spcPts val="0"/>
              </a:spcBef>
              <a:spcAft>
                <a:spcPts val="0"/>
              </a:spcAft>
              <a:buNone/>
            </a:pPr>
            <a:r>
              <a:rPr lang="en-US" sz="3000">
                <a:solidFill>
                  <a:schemeClr val="lt1"/>
                </a:solidFill>
                <a:latin typeface="Montserrat"/>
                <a:ea typeface="Montserrat"/>
                <a:cs typeface="Montserrat"/>
                <a:sym typeface="Montserrat"/>
              </a:rPr>
              <a:t>FEATURE IMPORTANCE</a:t>
            </a:r>
            <a:endParaRPr sz="3000">
              <a:latin typeface="Montserrat"/>
              <a:ea typeface="Montserrat"/>
              <a:cs typeface="Montserrat"/>
              <a:sym typeface="Montserrat"/>
            </a:endParaRPr>
          </a:p>
        </p:txBody>
      </p:sp>
      <p:sp>
        <p:nvSpPr>
          <p:cNvPr id="628" name="Google Shape;628;p30"/>
          <p:cNvSpPr txBox="1">
            <a:spLocks noGrp="1"/>
          </p:cNvSpPr>
          <p:nvPr>
            <p:ph type="sldNum" idx="12"/>
          </p:nvPr>
        </p:nvSpPr>
        <p:spPr>
          <a:xfrm>
            <a:off x="17113568" y="9499702"/>
            <a:ext cx="1097400" cy="787500"/>
          </a:xfrm>
          <a:prstGeom prst="rect">
            <a:avLst/>
          </a:prstGeom>
        </p:spPr>
        <p:txBody>
          <a:bodyPr spcFirstLastPara="1" wrap="square" lIns="167625" tIns="167625" rIns="167625" bIns="167625" anchor="t" anchorCtr="0">
            <a:noAutofit/>
          </a:bodyPr>
          <a:lstStyle/>
          <a:p>
            <a:pPr marL="0" lvl="0" indent="0" algn="r" rtl="0">
              <a:spcBef>
                <a:spcPts val="0"/>
              </a:spcBef>
              <a:spcAft>
                <a:spcPts val="0"/>
              </a:spcAft>
              <a:buNone/>
            </a:pPr>
            <a:fld id="{00000000-1234-1234-1234-123412341234}" type="slidenum">
              <a:rPr lang="en-US"/>
              <a:t>20</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36C9B"/>
        </a:solidFill>
        <a:effectLst/>
      </p:bgPr>
    </p:bg>
    <p:spTree>
      <p:nvGrpSpPr>
        <p:cNvPr id="1" name="Shape 632"/>
        <p:cNvGrpSpPr/>
        <p:nvPr/>
      </p:nvGrpSpPr>
      <p:grpSpPr>
        <a:xfrm>
          <a:off x="0" y="0"/>
          <a:ext cx="0" cy="0"/>
          <a:chOff x="0" y="0"/>
          <a:chExt cx="0" cy="0"/>
        </a:xfrm>
      </p:grpSpPr>
      <p:sp>
        <p:nvSpPr>
          <p:cNvPr id="633" name="Google Shape;633;p31"/>
          <p:cNvSpPr txBox="1"/>
          <p:nvPr/>
        </p:nvSpPr>
        <p:spPr>
          <a:xfrm>
            <a:off x="1548328" y="584201"/>
            <a:ext cx="1095300" cy="2154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endParaRPr/>
          </a:p>
        </p:txBody>
      </p:sp>
      <p:grpSp>
        <p:nvGrpSpPr>
          <p:cNvPr id="634" name="Google Shape;634;p31"/>
          <p:cNvGrpSpPr/>
          <p:nvPr/>
        </p:nvGrpSpPr>
        <p:grpSpPr>
          <a:xfrm>
            <a:off x="0" y="1291075"/>
            <a:ext cx="18288118" cy="8996375"/>
            <a:chOff x="0" y="-38100"/>
            <a:chExt cx="4816592" cy="2369400"/>
          </a:xfrm>
        </p:grpSpPr>
        <p:sp>
          <p:nvSpPr>
            <p:cNvPr id="635" name="Google Shape;635;p31"/>
            <p:cNvSpPr/>
            <p:nvPr/>
          </p:nvSpPr>
          <p:spPr>
            <a:xfrm>
              <a:off x="0" y="0"/>
              <a:ext cx="4816592" cy="2331197"/>
            </a:xfrm>
            <a:custGeom>
              <a:avLst/>
              <a:gdLst/>
              <a:ahLst/>
              <a:cxnLst/>
              <a:rect l="l" t="t" r="r" b="b"/>
              <a:pathLst>
                <a:path w="4816592" h="2331197" extrusionOk="0">
                  <a:moveTo>
                    <a:pt x="0" y="0"/>
                  </a:moveTo>
                  <a:lnTo>
                    <a:pt x="4816592" y="0"/>
                  </a:lnTo>
                  <a:lnTo>
                    <a:pt x="4816592" y="2331197"/>
                  </a:lnTo>
                  <a:lnTo>
                    <a:pt x="0" y="2331197"/>
                  </a:lnTo>
                  <a:close/>
                </a:path>
              </a:pathLst>
            </a:custGeom>
            <a:solidFill>
              <a:srgbClr val="072B3E"/>
            </a:solidFill>
            <a:ln>
              <a:noFill/>
            </a:ln>
          </p:spPr>
          <p:txBody>
            <a:bodyPr/>
            <a:lstStyle/>
            <a:p>
              <a:endParaRPr lang="en-US"/>
            </a:p>
          </p:txBody>
        </p:sp>
        <p:sp>
          <p:nvSpPr>
            <p:cNvPr id="636" name="Google Shape;636;p31"/>
            <p:cNvSpPr txBox="1"/>
            <p:nvPr/>
          </p:nvSpPr>
          <p:spPr>
            <a:xfrm>
              <a:off x="0" y="-38100"/>
              <a:ext cx="4816500" cy="2369400"/>
            </a:xfrm>
            <a:prstGeom prst="rect">
              <a:avLst/>
            </a:prstGeom>
            <a:noFill/>
            <a:ln>
              <a:noFill/>
            </a:ln>
          </p:spPr>
          <p:txBody>
            <a:bodyPr spcFirstLastPara="1" wrap="square" lIns="50800" tIns="50800" rIns="50800" bIns="50800" anchor="ctr" anchorCtr="0">
              <a:noAutofit/>
            </a:bodyPr>
            <a:lstStyle/>
            <a:p>
              <a:pPr marL="0" marR="0" lvl="0" indent="0" algn="l"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cxnSp>
        <p:nvCxnSpPr>
          <p:cNvPr id="637" name="Google Shape;637;p31"/>
          <p:cNvCxnSpPr/>
          <p:nvPr/>
        </p:nvCxnSpPr>
        <p:spPr>
          <a:xfrm>
            <a:off x="0" y="1426212"/>
            <a:ext cx="18570600" cy="0"/>
          </a:xfrm>
          <a:prstGeom prst="straightConnector1">
            <a:avLst/>
          </a:prstGeom>
          <a:noFill/>
          <a:ln w="19050" cap="flat" cmpd="sng">
            <a:solidFill>
              <a:srgbClr val="FFFFFF"/>
            </a:solidFill>
            <a:prstDash val="solid"/>
            <a:round/>
            <a:headEnd type="none" w="sm" len="sm"/>
            <a:tailEnd type="none" w="sm" len="sm"/>
          </a:ln>
        </p:spPr>
      </p:cxnSp>
      <p:sp>
        <p:nvSpPr>
          <p:cNvPr id="638" name="Google Shape;638;p31"/>
          <p:cNvSpPr txBox="1"/>
          <p:nvPr/>
        </p:nvSpPr>
        <p:spPr>
          <a:xfrm>
            <a:off x="10354200" y="593750"/>
            <a:ext cx="9000600" cy="231000"/>
          </a:xfrm>
          <a:prstGeom prst="rect">
            <a:avLst/>
          </a:prstGeom>
          <a:noFill/>
          <a:ln>
            <a:noFill/>
          </a:ln>
        </p:spPr>
        <p:txBody>
          <a:bodyPr spcFirstLastPara="1" wrap="square" lIns="0" tIns="0" rIns="0" bIns="0" anchor="t" anchorCtr="0">
            <a:spAutoFit/>
          </a:bodyPr>
          <a:lstStyle/>
          <a:p>
            <a:pPr marL="0" lvl="0" indent="0" algn="l" rtl="0">
              <a:lnSpc>
                <a:spcPct val="140000"/>
              </a:lnSpc>
              <a:spcBef>
                <a:spcPts val="0"/>
              </a:spcBef>
              <a:spcAft>
                <a:spcPts val="0"/>
              </a:spcAft>
              <a:buSzPts val="1100"/>
              <a:buNone/>
            </a:pPr>
            <a:r>
              <a:rPr lang="en-US" sz="1500">
                <a:solidFill>
                  <a:srgbClr val="FFFFFF"/>
                </a:solidFill>
                <a:latin typeface="Open Sans"/>
                <a:ea typeface="Open Sans"/>
                <a:cs typeface="Open Sans"/>
                <a:sym typeface="Open Sans"/>
              </a:rPr>
              <a:t>PROJECT OVERVIEW               EDA               MODELS BUILDUP            BUSINESS INSIGHTS</a:t>
            </a:r>
            <a:endParaRPr sz="1500">
              <a:solidFill>
                <a:srgbClr val="FFFFFF"/>
              </a:solidFill>
              <a:latin typeface="Open Sans"/>
              <a:ea typeface="Open Sans"/>
              <a:cs typeface="Open Sans"/>
              <a:sym typeface="Open Sans"/>
            </a:endParaRPr>
          </a:p>
        </p:txBody>
      </p:sp>
      <p:cxnSp>
        <p:nvCxnSpPr>
          <p:cNvPr id="639" name="Google Shape;639;p31"/>
          <p:cNvCxnSpPr/>
          <p:nvPr/>
        </p:nvCxnSpPr>
        <p:spPr>
          <a:xfrm>
            <a:off x="13956875" y="896950"/>
            <a:ext cx="1660500" cy="0"/>
          </a:xfrm>
          <a:prstGeom prst="straightConnector1">
            <a:avLst/>
          </a:prstGeom>
          <a:noFill/>
          <a:ln w="28575" cap="flat" cmpd="sng">
            <a:solidFill>
              <a:srgbClr val="FFFFFF">
                <a:alpha val="69800"/>
              </a:srgbClr>
            </a:solidFill>
            <a:prstDash val="solid"/>
            <a:round/>
            <a:headEnd type="none" w="sm" len="sm"/>
            <a:tailEnd type="none" w="sm" len="sm"/>
          </a:ln>
        </p:spPr>
      </p:cxnSp>
      <p:sp>
        <p:nvSpPr>
          <p:cNvPr id="640" name="Google Shape;640;p31"/>
          <p:cNvSpPr txBox="1"/>
          <p:nvPr/>
        </p:nvSpPr>
        <p:spPr>
          <a:xfrm>
            <a:off x="1343825" y="3343350"/>
            <a:ext cx="3813900" cy="615600"/>
          </a:xfrm>
          <a:prstGeom prst="rect">
            <a:avLst/>
          </a:prstGeom>
          <a:noFill/>
          <a:ln>
            <a:noFill/>
          </a:ln>
        </p:spPr>
        <p:txBody>
          <a:bodyPr spcFirstLastPara="1" wrap="square" lIns="91425" tIns="91425" rIns="91425" bIns="91425" anchor="t" anchorCtr="0">
            <a:spAutoFit/>
          </a:bodyPr>
          <a:lstStyle/>
          <a:p>
            <a:pPr marL="0" lvl="0" indent="0" algn="l" rtl="0">
              <a:lnSpc>
                <a:spcPct val="140016"/>
              </a:lnSpc>
              <a:spcBef>
                <a:spcPts val="0"/>
              </a:spcBef>
              <a:spcAft>
                <a:spcPts val="0"/>
              </a:spcAft>
              <a:buNone/>
            </a:pPr>
            <a:r>
              <a:rPr lang="en-US" sz="2800">
                <a:solidFill>
                  <a:schemeClr val="lt1"/>
                </a:solidFill>
                <a:latin typeface="Montserrat"/>
                <a:ea typeface="Montserrat"/>
                <a:cs typeface="Montserrat"/>
                <a:sym typeface="Montserrat"/>
              </a:rPr>
              <a:t>Why RFM</a:t>
            </a:r>
            <a:endParaRPr sz="2800">
              <a:latin typeface="Montserrat"/>
              <a:ea typeface="Montserrat"/>
              <a:cs typeface="Montserrat"/>
              <a:sym typeface="Montserrat"/>
            </a:endParaRPr>
          </a:p>
        </p:txBody>
      </p:sp>
      <p:sp>
        <p:nvSpPr>
          <p:cNvPr id="641" name="Google Shape;641;p31"/>
          <p:cNvSpPr txBox="1"/>
          <p:nvPr/>
        </p:nvSpPr>
        <p:spPr>
          <a:xfrm>
            <a:off x="4926675" y="3514050"/>
            <a:ext cx="13284300" cy="600300"/>
          </a:xfrm>
          <a:prstGeom prst="rect">
            <a:avLst/>
          </a:prstGeom>
          <a:noFill/>
          <a:ln>
            <a:noFill/>
          </a:ln>
        </p:spPr>
        <p:txBody>
          <a:bodyPr spcFirstLastPara="1" wrap="square" lIns="91425" tIns="91425" rIns="91425" bIns="91425" anchor="t" anchorCtr="0">
            <a:spAutoFit/>
          </a:bodyPr>
          <a:lstStyle/>
          <a:p>
            <a:pPr marL="0" lvl="0" indent="0" algn="l" rtl="0">
              <a:lnSpc>
                <a:spcPct val="140016"/>
              </a:lnSpc>
              <a:spcBef>
                <a:spcPts val="0"/>
              </a:spcBef>
              <a:spcAft>
                <a:spcPts val="0"/>
              </a:spcAft>
              <a:buNone/>
            </a:pPr>
            <a:r>
              <a:rPr lang="en-US" sz="2700">
                <a:solidFill>
                  <a:schemeClr val="lt1"/>
                </a:solidFill>
                <a:latin typeface="Montserrat"/>
                <a:ea typeface="Montserrat"/>
                <a:cs typeface="Montserrat"/>
                <a:sym typeface="Montserrat"/>
              </a:rPr>
              <a:t>Captures complex, non-linear relationships between features and outcomes</a:t>
            </a:r>
            <a:endParaRPr sz="2700">
              <a:latin typeface="Montserrat"/>
              <a:ea typeface="Montserrat"/>
              <a:cs typeface="Montserrat"/>
              <a:sym typeface="Montserrat"/>
            </a:endParaRPr>
          </a:p>
        </p:txBody>
      </p:sp>
      <p:sp>
        <p:nvSpPr>
          <p:cNvPr id="642" name="Google Shape;642;p31"/>
          <p:cNvSpPr txBox="1"/>
          <p:nvPr/>
        </p:nvSpPr>
        <p:spPr>
          <a:xfrm>
            <a:off x="1343825" y="4284150"/>
            <a:ext cx="3813900" cy="615600"/>
          </a:xfrm>
          <a:prstGeom prst="rect">
            <a:avLst/>
          </a:prstGeom>
          <a:noFill/>
          <a:ln>
            <a:noFill/>
          </a:ln>
        </p:spPr>
        <p:txBody>
          <a:bodyPr spcFirstLastPara="1" wrap="square" lIns="91425" tIns="91425" rIns="91425" bIns="91425" anchor="t" anchorCtr="0">
            <a:spAutoFit/>
          </a:bodyPr>
          <a:lstStyle/>
          <a:p>
            <a:pPr marL="0" lvl="0" indent="0" algn="l" rtl="0">
              <a:lnSpc>
                <a:spcPct val="140016"/>
              </a:lnSpc>
              <a:spcBef>
                <a:spcPts val="0"/>
              </a:spcBef>
              <a:spcAft>
                <a:spcPts val="0"/>
              </a:spcAft>
              <a:buNone/>
            </a:pPr>
            <a:r>
              <a:rPr lang="en-US" sz="2800">
                <a:solidFill>
                  <a:schemeClr val="lt1"/>
                </a:solidFill>
                <a:latin typeface="Open Sans"/>
                <a:ea typeface="Open Sans"/>
                <a:cs typeface="Open Sans"/>
                <a:sym typeface="Open Sans"/>
              </a:rPr>
              <a:t>Input Variables</a:t>
            </a:r>
            <a:endParaRPr sz="2800">
              <a:latin typeface="Open Sans"/>
              <a:ea typeface="Open Sans"/>
              <a:cs typeface="Open Sans"/>
              <a:sym typeface="Open Sans"/>
            </a:endParaRPr>
          </a:p>
        </p:txBody>
      </p:sp>
      <p:sp>
        <p:nvSpPr>
          <p:cNvPr id="643" name="Google Shape;643;p31"/>
          <p:cNvSpPr txBox="1"/>
          <p:nvPr/>
        </p:nvSpPr>
        <p:spPr>
          <a:xfrm>
            <a:off x="4926675" y="4350188"/>
            <a:ext cx="12550800" cy="1182300"/>
          </a:xfrm>
          <a:prstGeom prst="rect">
            <a:avLst/>
          </a:prstGeom>
          <a:noFill/>
          <a:ln>
            <a:noFill/>
          </a:ln>
        </p:spPr>
        <p:txBody>
          <a:bodyPr spcFirstLastPara="1" wrap="square" lIns="91425" tIns="91425" rIns="91425" bIns="91425" anchor="t" anchorCtr="0">
            <a:spAutoFit/>
          </a:bodyPr>
          <a:lstStyle/>
          <a:p>
            <a:pPr marL="0" lvl="0" indent="0" algn="l" rtl="0">
              <a:lnSpc>
                <a:spcPct val="140016"/>
              </a:lnSpc>
              <a:spcBef>
                <a:spcPts val="0"/>
              </a:spcBef>
              <a:spcAft>
                <a:spcPts val="0"/>
              </a:spcAft>
              <a:buNone/>
            </a:pPr>
            <a:r>
              <a:rPr lang="en-US" sz="2700">
                <a:solidFill>
                  <a:schemeClr val="lt1"/>
                </a:solidFill>
                <a:latin typeface="Montserrat"/>
                <a:ea typeface="Montserrat"/>
                <a:cs typeface="Montserrat"/>
                <a:sym typeface="Montserrat"/>
              </a:rPr>
              <a:t>Dest_avg_delay, Origin_avg_delay , Airline_avg_delay, scaled_Distance, FlightDate_numeric</a:t>
            </a:r>
            <a:endParaRPr sz="2700">
              <a:latin typeface="Montserrat"/>
              <a:ea typeface="Montserrat"/>
              <a:cs typeface="Montserrat"/>
              <a:sym typeface="Montserrat"/>
            </a:endParaRPr>
          </a:p>
        </p:txBody>
      </p:sp>
      <p:sp>
        <p:nvSpPr>
          <p:cNvPr id="644" name="Google Shape;644;p31"/>
          <p:cNvSpPr txBox="1"/>
          <p:nvPr/>
        </p:nvSpPr>
        <p:spPr>
          <a:xfrm>
            <a:off x="1343825" y="5856625"/>
            <a:ext cx="3813900" cy="615600"/>
          </a:xfrm>
          <a:prstGeom prst="rect">
            <a:avLst/>
          </a:prstGeom>
          <a:noFill/>
          <a:ln>
            <a:noFill/>
          </a:ln>
        </p:spPr>
        <p:txBody>
          <a:bodyPr spcFirstLastPara="1" wrap="square" lIns="91425" tIns="91425" rIns="91425" bIns="91425" anchor="t" anchorCtr="0">
            <a:spAutoFit/>
          </a:bodyPr>
          <a:lstStyle/>
          <a:p>
            <a:pPr marL="0" lvl="0" indent="0" algn="l" rtl="0">
              <a:lnSpc>
                <a:spcPct val="140016"/>
              </a:lnSpc>
              <a:spcBef>
                <a:spcPts val="0"/>
              </a:spcBef>
              <a:spcAft>
                <a:spcPts val="0"/>
              </a:spcAft>
              <a:buNone/>
            </a:pPr>
            <a:r>
              <a:rPr lang="en-US" sz="2800">
                <a:solidFill>
                  <a:schemeClr val="lt1"/>
                </a:solidFill>
                <a:latin typeface="Open Sans"/>
                <a:ea typeface="Open Sans"/>
                <a:cs typeface="Open Sans"/>
                <a:sym typeface="Open Sans"/>
              </a:rPr>
              <a:t>Key Result</a:t>
            </a:r>
            <a:endParaRPr sz="2800">
              <a:solidFill>
                <a:schemeClr val="lt1"/>
              </a:solidFill>
              <a:latin typeface="Open Sans"/>
              <a:ea typeface="Open Sans"/>
              <a:cs typeface="Open Sans"/>
              <a:sym typeface="Open Sans"/>
            </a:endParaRPr>
          </a:p>
        </p:txBody>
      </p:sp>
      <p:sp>
        <p:nvSpPr>
          <p:cNvPr id="645" name="Google Shape;645;p31"/>
          <p:cNvSpPr txBox="1"/>
          <p:nvPr/>
        </p:nvSpPr>
        <p:spPr>
          <a:xfrm>
            <a:off x="4926675" y="5923713"/>
            <a:ext cx="11981400" cy="600300"/>
          </a:xfrm>
          <a:prstGeom prst="rect">
            <a:avLst/>
          </a:prstGeom>
          <a:noFill/>
          <a:ln>
            <a:noFill/>
          </a:ln>
        </p:spPr>
        <p:txBody>
          <a:bodyPr spcFirstLastPara="1" wrap="square" lIns="91425" tIns="91425" rIns="91425" bIns="91425" anchor="t" anchorCtr="0">
            <a:spAutoFit/>
          </a:bodyPr>
          <a:lstStyle/>
          <a:p>
            <a:pPr marL="0" lvl="0" indent="0" algn="l" rtl="0">
              <a:lnSpc>
                <a:spcPct val="140016"/>
              </a:lnSpc>
              <a:spcBef>
                <a:spcPts val="0"/>
              </a:spcBef>
              <a:spcAft>
                <a:spcPts val="0"/>
              </a:spcAft>
              <a:buNone/>
            </a:pPr>
            <a:r>
              <a:rPr lang="en-US" sz="2700">
                <a:solidFill>
                  <a:schemeClr val="lt1"/>
                </a:solidFill>
                <a:latin typeface="Montserrat"/>
                <a:ea typeface="Montserrat"/>
                <a:cs typeface="Montserrat"/>
                <a:sym typeface="Montserrat"/>
              </a:rPr>
              <a:t>Accuracy: </a:t>
            </a:r>
            <a:r>
              <a:rPr lang="en-US" sz="2400" b="1">
                <a:solidFill>
                  <a:schemeClr val="lt1"/>
                </a:solidFill>
                <a:latin typeface="Montserrat"/>
                <a:ea typeface="Montserrat"/>
                <a:cs typeface="Montserrat"/>
                <a:sym typeface="Montserrat"/>
              </a:rPr>
              <a:t>48.9%</a:t>
            </a:r>
            <a:endParaRPr sz="2700">
              <a:solidFill>
                <a:schemeClr val="lt1"/>
              </a:solidFill>
              <a:latin typeface="Montserrat"/>
              <a:ea typeface="Montserrat"/>
              <a:cs typeface="Montserrat"/>
              <a:sym typeface="Montserrat"/>
            </a:endParaRPr>
          </a:p>
        </p:txBody>
      </p:sp>
      <p:sp>
        <p:nvSpPr>
          <p:cNvPr id="646" name="Google Shape;646;p31"/>
          <p:cNvSpPr txBox="1"/>
          <p:nvPr/>
        </p:nvSpPr>
        <p:spPr>
          <a:xfrm>
            <a:off x="1343825" y="6940950"/>
            <a:ext cx="3813900" cy="615600"/>
          </a:xfrm>
          <a:prstGeom prst="rect">
            <a:avLst/>
          </a:prstGeom>
          <a:noFill/>
          <a:ln>
            <a:noFill/>
          </a:ln>
        </p:spPr>
        <p:txBody>
          <a:bodyPr spcFirstLastPara="1" wrap="square" lIns="91425" tIns="91425" rIns="91425" bIns="91425" anchor="t" anchorCtr="0">
            <a:spAutoFit/>
          </a:bodyPr>
          <a:lstStyle/>
          <a:p>
            <a:pPr marL="0" lvl="0" indent="0" algn="l" rtl="0">
              <a:lnSpc>
                <a:spcPct val="140016"/>
              </a:lnSpc>
              <a:spcBef>
                <a:spcPts val="0"/>
              </a:spcBef>
              <a:spcAft>
                <a:spcPts val="0"/>
              </a:spcAft>
              <a:buNone/>
            </a:pPr>
            <a:r>
              <a:rPr lang="en-US" sz="2800">
                <a:solidFill>
                  <a:schemeClr val="lt1"/>
                </a:solidFill>
                <a:latin typeface="Open Sans"/>
                <a:ea typeface="Open Sans"/>
                <a:cs typeface="Open Sans"/>
                <a:sym typeface="Open Sans"/>
              </a:rPr>
              <a:t>Limitations</a:t>
            </a:r>
            <a:endParaRPr sz="2800">
              <a:solidFill>
                <a:schemeClr val="lt1"/>
              </a:solidFill>
              <a:latin typeface="Open Sans"/>
              <a:ea typeface="Open Sans"/>
              <a:cs typeface="Open Sans"/>
              <a:sym typeface="Open Sans"/>
            </a:endParaRPr>
          </a:p>
        </p:txBody>
      </p:sp>
      <p:sp>
        <p:nvSpPr>
          <p:cNvPr id="647" name="Google Shape;647;p31"/>
          <p:cNvSpPr txBox="1"/>
          <p:nvPr/>
        </p:nvSpPr>
        <p:spPr>
          <a:xfrm>
            <a:off x="4926675" y="6572813"/>
            <a:ext cx="13284300" cy="2826300"/>
          </a:xfrm>
          <a:prstGeom prst="rect">
            <a:avLst/>
          </a:prstGeom>
          <a:noFill/>
          <a:ln>
            <a:noFill/>
          </a:ln>
        </p:spPr>
        <p:txBody>
          <a:bodyPr spcFirstLastPara="1" wrap="square" lIns="91425" tIns="91425" rIns="91425" bIns="91425" anchor="t" anchorCtr="0">
            <a:spAutoFit/>
          </a:bodyPr>
          <a:lstStyle/>
          <a:p>
            <a:pPr marL="0" lvl="0" indent="0" algn="l" rtl="0">
              <a:lnSpc>
                <a:spcPct val="140016"/>
              </a:lnSpc>
              <a:spcBef>
                <a:spcPts val="0"/>
              </a:spcBef>
              <a:spcAft>
                <a:spcPts val="0"/>
              </a:spcAft>
              <a:buNone/>
            </a:pPr>
            <a:r>
              <a:rPr lang="en-US" sz="2600">
                <a:solidFill>
                  <a:schemeClr val="lt1"/>
                </a:solidFill>
                <a:latin typeface="Montserrat"/>
                <a:ea typeface="Montserrat"/>
                <a:cs typeface="Montserrat"/>
                <a:sym typeface="Montserrat"/>
              </a:rPr>
              <a:t>The performance of Random Forest was limited by the lack of detailed features such as weather conditions and passenger load. Without these data, the model is unable to calculate for these critical external influences. Random Forest’s reliance on feature richness and variance makes it less effective in this case. </a:t>
            </a:r>
            <a:endParaRPr sz="2600">
              <a:solidFill>
                <a:schemeClr val="lt1"/>
              </a:solidFill>
              <a:latin typeface="Montserrat"/>
              <a:ea typeface="Montserrat"/>
              <a:cs typeface="Montserrat"/>
              <a:sym typeface="Montserrat"/>
            </a:endParaRPr>
          </a:p>
          <a:p>
            <a:pPr marL="0" lvl="0" indent="0" algn="l" rtl="0">
              <a:lnSpc>
                <a:spcPct val="140016"/>
              </a:lnSpc>
              <a:spcBef>
                <a:spcPts val="0"/>
              </a:spcBef>
              <a:spcAft>
                <a:spcPts val="0"/>
              </a:spcAft>
              <a:buClr>
                <a:schemeClr val="dk1"/>
              </a:buClr>
              <a:buSzPts val="1100"/>
              <a:buFont typeface="Arial"/>
              <a:buNone/>
            </a:pPr>
            <a:r>
              <a:rPr lang="en-US" sz="2600">
                <a:solidFill>
                  <a:schemeClr val="lt1"/>
                </a:solidFill>
                <a:latin typeface="Montserrat"/>
                <a:ea typeface="Montserrat"/>
                <a:cs typeface="Montserrat"/>
                <a:sym typeface="Montserrat"/>
              </a:rPr>
              <a:t>Future improvements will include these factors to enhance predictive accuracy. </a:t>
            </a:r>
            <a:endParaRPr sz="2600">
              <a:solidFill>
                <a:schemeClr val="lt1"/>
              </a:solidFill>
              <a:latin typeface="Montserrat"/>
              <a:ea typeface="Montserrat"/>
              <a:cs typeface="Montserrat"/>
              <a:sym typeface="Montserrat"/>
            </a:endParaRPr>
          </a:p>
        </p:txBody>
      </p:sp>
      <p:cxnSp>
        <p:nvCxnSpPr>
          <p:cNvPr id="648" name="Google Shape;648;p31"/>
          <p:cNvCxnSpPr/>
          <p:nvPr/>
        </p:nvCxnSpPr>
        <p:spPr>
          <a:xfrm rot="10800000">
            <a:off x="4735075" y="3277175"/>
            <a:ext cx="17700" cy="6280500"/>
          </a:xfrm>
          <a:prstGeom prst="straightConnector1">
            <a:avLst/>
          </a:prstGeom>
          <a:noFill/>
          <a:ln w="38100" cap="flat" cmpd="sng">
            <a:solidFill>
              <a:schemeClr val="lt1"/>
            </a:solidFill>
            <a:prstDash val="solid"/>
            <a:round/>
            <a:headEnd type="none" w="sm" len="sm"/>
            <a:tailEnd type="none" w="sm" len="sm"/>
          </a:ln>
        </p:spPr>
      </p:cxnSp>
      <p:sp>
        <p:nvSpPr>
          <p:cNvPr id="649" name="Google Shape;649;p31"/>
          <p:cNvSpPr/>
          <p:nvPr/>
        </p:nvSpPr>
        <p:spPr>
          <a:xfrm>
            <a:off x="494625" y="1884170"/>
            <a:ext cx="7218000" cy="831300"/>
          </a:xfrm>
          <a:prstGeom prst="rect">
            <a:avLst/>
          </a:prstGeom>
          <a:solidFill>
            <a:srgbClr val="0D70A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ontserrat"/>
              <a:ea typeface="Montserrat"/>
              <a:cs typeface="Montserrat"/>
              <a:sym typeface="Montserrat"/>
            </a:endParaRPr>
          </a:p>
        </p:txBody>
      </p:sp>
      <p:sp>
        <p:nvSpPr>
          <p:cNvPr id="650" name="Google Shape;650;p31"/>
          <p:cNvSpPr txBox="1"/>
          <p:nvPr/>
        </p:nvSpPr>
        <p:spPr>
          <a:xfrm>
            <a:off x="1336600" y="1965325"/>
            <a:ext cx="9625500" cy="646500"/>
          </a:xfrm>
          <a:prstGeom prst="rect">
            <a:avLst/>
          </a:prstGeom>
          <a:noFill/>
          <a:ln>
            <a:noFill/>
          </a:ln>
        </p:spPr>
        <p:txBody>
          <a:bodyPr spcFirstLastPara="1" wrap="square" lIns="91425" tIns="91425" rIns="91425" bIns="91425" anchor="t" anchorCtr="0">
            <a:spAutoFit/>
          </a:bodyPr>
          <a:lstStyle/>
          <a:p>
            <a:pPr marL="0" lvl="0" indent="0" algn="l" rtl="0">
              <a:lnSpc>
                <a:spcPct val="140016"/>
              </a:lnSpc>
              <a:spcBef>
                <a:spcPts val="0"/>
              </a:spcBef>
              <a:spcAft>
                <a:spcPts val="0"/>
              </a:spcAft>
              <a:buNone/>
            </a:pPr>
            <a:r>
              <a:rPr lang="en-US" sz="3000">
                <a:solidFill>
                  <a:schemeClr val="lt1"/>
                </a:solidFill>
                <a:latin typeface="Montserrat"/>
                <a:ea typeface="Montserrat"/>
                <a:cs typeface="Montserrat"/>
                <a:sym typeface="Montserrat"/>
              </a:rPr>
              <a:t>　TRAINING DETAILS</a:t>
            </a:r>
            <a:endParaRPr sz="3000">
              <a:latin typeface="Montserrat"/>
              <a:ea typeface="Montserrat"/>
              <a:cs typeface="Montserrat"/>
              <a:sym typeface="Montserrat"/>
            </a:endParaRPr>
          </a:p>
        </p:txBody>
      </p:sp>
      <p:sp>
        <p:nvSpPr>
          <p:cNvPr id="651" name="Google Shape;651;p31"/>
          <p:cNvSpPr txBox="1"/>
          <p:nvPr/>
        </p:nvSpPr>
        <p:spPr>
          <a:xfrm>
            <a:off x="205198" y="362903"/>
            <a:ext cx="18160200" cy="6927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4500" b="1">
                <a:solidFill>
                  <a:srgbClr val="FFFFFF"/>
                </a:solidFill>
                <a:latin typeface="Montserrat"/>
                <a:ea typeface="Montserrat"/>
                <a:cs typeface="Montserrat"/>
                <a:sym typeface="Montserrat"/>
              </a:rPr>
              <a:t>Random Forest Model</a:t>
            </a:r>
            <a:endParaRPr sz="4500" b="1">
              <a:solidFill>
                <a:srgbClr val="FFFFFF"/>
              </a:solidFill>
              <a:latin typeface="Montserrat"/>
              <a:ea typeface="Montserrat"/>
              <a:cs typeface="Montserrat"/>
              <a:sym typeface="Montserrat"/>
            </a:endParaRPr>
          </a:p>
        </p:txBody>
      </p:sp>
      <p:sp>
        <p:nvSpPr>
          <p:cNvPr id="652" name="Google Shape;652;p31"/>
          <p:cNvSpPr txBox="1">
            <a:spLocks noGrp="1"/>
          </p:cNvSpPr>
          <p:nvPr>
            <p:ph type="sldNum" idx="12"/>
          </p:nvPr>
        </p:nvSpPr>
        <p:spPr>
          <a:xfrm>
            <a:off x="17113568" y="9499702"/>
            <a:ext cx="1097400" cy="787500"/>
          </a:xfrm>
          <a:prstGeom prst="rect">
            <a:avLst/>
          </a:prstGeom>
        </p:spPr>
        <p:txBody>
          <a:bodyPr spcFirstLastPara="1" wrap="square" lIns="167625" tIns="167625" rIns="167625" bIns="167625" anchor="t" anchorCtr="0">
            <a:noAutofit/>
          </a:bodyPr>
          <a:lstStyle/>
          <a:p>
            <a:pPr marL="0" lvl="0" indent="0" algn="r" rtl="0">
              <a:spcBef>
                <a:spcPts val="0"/>
              </a:spcBef>
              <a:spcAft>
                <a:spcPts val="0"/>
              </a:spcAft>
              <a:buNone/>
            </a:pPr>
            <a:fld id="{00000000-1234-1234-1234-123412341234}" type="slidenum">
              <a:rPr lang="en-US"/>
              <a:t>21</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36C9B"/>
        </a:solidFill>
        <a:effectLst/>
      </p:bgPr>
    </p:bg>
    <p:spTree>
      <p:nvGrpSpPr>
        <p:cNvPr id="1" name="Shape 656"/>
        <p:cNvGrpSpPr/>
        <p:nvPr/>
      </p:nvGrpSpPr>
      <p:grpSpPr>
        <a:xfrm>
          <a:off x="0" y="0"/>
          <a:ext cx="0" cy="0"/>
          <a:chOff x="0" y="0"/>
          <a:chExt cx="0" cy="0"/>
        </a:xfrm>
      </p:grpSpPr>
      <p:grpSp>
        <p:nvGrpSpPr>
          <p:cNvPr id="657" name="Google Shape;657;p32"/>
          <p:cNvGrpSpPr/>
          <p:nvPr/>
        </p:nvGrpSpPr>
        <p:grpSpPr>
          <a:xfrm>
            <a:off x="0" y="1291075"/>
            <a:ext cx="18288118" cy="8996375"/>
            <a:chOff x="0" y="-38100"/>
            <a:chExt cx="4816592" cy="2369400"/>
          </a:xfrm>
        </p:grpSpPr>
        <p:sp>
          <p:nvSpPr>
            <p:cNvPr id="658" name="Google Shape;658;p32"/>
            <p:cNvSpPr/>
            <p:nvPr/>
          </p:nvSpPr>
          <p:spPr>
            <a:xfrm>
              <a:off x="0" y="0"/>
              <a:ext cx="4816592" cy="2331197"/>
            </a:xfrm>
            <a:custGeom>
              <a:avLst/>
              <a:gdLst/>
              <a:ahLst/>
              <a:cxnLst/>
              <a:rect l="l" t="t" r="r" b="b"/>
              <a:pathLst>
                <a:path w="4816592" h="2331197" extrusionOk="0">
                  <a:moveTo>
                    <a:pt x="0" y="0"/>
                  </a:moveTo>
                  <a:lnTo>
                    <a:pt x="4816592" y="0"/>
                  </a:lnTo>
                  <a:lnTo>
                    <a:pt x="4816592" y="2331197"/>
                  </a:lnTo>
                  <a:lnTo>
                    <a:pt x="0" y="2331197"/>
                  </a:lnTo>
                  <a:close/>
                </a:path>
              </a:pathLst>
            </a:custGeom>
            <a:solidFill>
              <a:srgbClr val="072B3E"/>
            </a:solidFill>
            <a:ln>
              <a:noFill/>
            </a:ln>
          </p:spPr>
          <p:txBody>
            <a:bodyPr/>
            <a:lstStyle/>
            <a:p>
              <a:endParaRPr lang="en-US"/>
            </a:p>
          </p:txBody>
        </p:sp>
        <p:sp>
          <p:nvSpPr>
            <p:cNvPr id="659" name="Google Shape;659;p32"/>
            <p:cNvSpPr txBox="1"/>
            <p:nvPr/>
          </p:nvSpPr>
          <p:spPr>
            <a:xfrm>
              <a:off x="0" y="-38100"/>
              <a:ext cx="4816500" cy="2369400"/>
            </a:xfrm>
            <a:prstGeom prst="rect">
              <a:avLst/>
            </a:prstGeom>
            <a:noFill/>
            <a:ln>
              <a:noFill/>
            </a:ln>
          </p:spPr>
          <p:txBody>
            <a:bodyPr spcFirstLastPara="1" wrap="square" lIns="50800" tIns="50800" rIns="50800" bIns="50800" anchor="ctr" anchorCtr="0">
              <a:noAutofit/>
            </a:bodyPr>
            <a:lstStyle/>
            <a:p>
              <a:pPr marL="0" marR="0" lvl="0" indent="0" algn="l"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660" name="Google Shape;660;p32"/>
          <p:cNvSpPr txBox="1"/>
          <p:nvPr/>
        </p:nvSpPr>
        <p:spPr>
          <a:xfrm>
            <a:off x="205198" y="362903"/>
            <a:ext cx="18160200" cy="6927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4500" b="1">
                <a:solidFill>
                  <a:srgbClr val="FFFFFF"/>
                </a:solidFill>
                <a:latin typeface="Montserrat"/>
                <a:ea typeface="Montserrat"/>
                <a:cs typeface="Montserrat"/>
                <a:sym typeface="Montserrat"/>
              </a:rPr>
              <a:t>Random Forest Model</a:t>
            </a:r>
            <a:endParaRPr sz="4500" b="1">
              <a:solidFill>
                <a:srgbClr val="FFFFFF"/>
              </a:solidFill>
              <a:latin typeface="Montserrat"/>
              <a:ea typeface="Montserrat"/>
              <a:cs typeface="Montserrat"/>
              <a:sym typeface="Montserrat"/>
            </a:endParaRPr>
          </a:p>
        </p:txBody>
      </p:sp>
      <p:cxnSp>
        <p:nvCxnSpPr>
          <p:cNvPr id="661" name="Google Shape;661;p32"/>
          <p:cNvCxnSpPr/>
          <p:nvPr/>
        </p:nvCxnSpPr>
        <p:spPr>
          <a:xfrm>
            <a:off x="0" y="1426212"/>
            <a:ext cx="18570600" cy="0"/>
          </a:xfrm>
          <a:prstGeom prst="straightConnector1">
            <a:avLst/>
          </a:prstGeom>
          <a:noFill/>
          <a:ln w="19050" cap="flat" cmpd="sng">
            <a:solidFill>
              <a:srgbClr val="FFFFFF"/>
            </a:solidFill>
            <a:prstDash val="solid"/>
            <a:round/>
            <a:headEnd type="none" w="sm" len="sm"/>
            <a:tailEnd type="none" w="sm" len="sm"/>
          </a:ln>
        </p:spPr>
      </p:cxnSp>
      <p:pic>
        <p:nvPicPr>
          <p:cNvPr id="662" name="Google Shape;662;p32"/>
          <p:cNvPicPr preferRelativeResize="0"/>
          <p:nvPr/>
        </p:nvPicPr>
        <p:blipFill>
          <a:blip r:embed="rId3">
            <a:alphaModFix/>
          </a:blip>
          <a:stretch>
            <a:fillRect/>
          </a:stretch>
        </p:blipFill>
        <p:spPr>
          <a:xfrm>
            <a:off x="3013475" y="3150949"/>
            <a:ext cx="10598229" cy="6765450"/>
          </a:xfrm>
          <a:prstGeom prst="rect">
            <a:avLst/>
          </a:prstGeom>
          <a:noFill/>
          <a:ln>
            <a:noFill/>
          </a:ln>
        </p:spPr>
      </p:pic>
      <p:sp>
        <p:nvSpPr>
          <p:cNvPr id="663" name="Google Shape;663;p32"/>
          <p:cNvSpPr txBox="1"/>
          <p:nvPr/>
        </p:nvSpPr>
        <p:spPr>
          <a:xfrm>
            <a:off x="10354200" y="593750"/>
            <a:ext cx="9000600" cy="231000"/>
          </a:xfrm>
          <a:prstGeom prst="rect">
            <a:avLst/>
          </a:prstGeom>
          <a:noFill/>
          <a:ln>
            <a:noFill/>
          </a:ln>
        </p:spPr>
        <p:txBody>
          <a:bodyPr spcFirstLastPara="1" wrap="square" lIns="0" tIns="0" rIns="0" bIns="0" anchor="t" anchorCtr="0">
            <a:spAutoFit/>
          </a:bodyPr>
          <a:lstStyle/>
          <a:p>
            <a:pPr marL="0" lvl="0" indent="0" algn="l" rtl="0">
              <a:lnSpc>
                <a:spcPct val="140000"/>
              </a:lnSpc>
              <a:spcBef>
                <a:spcPts val="0"/>
              </a:spcBef>
              <a:spcAft>
                <a:spcPts val="0"/>
              </a:spcAft>
              <a:buSzPts val="1100"/>
              <a:buNone/>
            </a:pPr>
            <a:r>
              <a:rPr lang="en-US" sz="1500">
                <a:solidFill>
                  <a:srgbClr val="FFFFFF"/>
                </a:solidFill>
                <a:latin typeface="Open Sans"/>
                <a:ea typeface="Open Sans"/>
                <a:cs typeface="Open Sans"/>
                <a:sym typeface="Open Sans"/>
              </a:rPr>
              <a:t>PROJECT OVERVIEW               EDA               MODELS BUILDUP            BUSINESS INSIGHTS</a:t>
            </a:r>
            <a:endParaRPr sz="1500">
              <a:solidFill>
                <a:srgbClr val="FFFFFF"/>
              </a:solidFill>
              <a:latin typeface="Open Sans"/>
              <a:ea typeface="Open Sans"/>
              <a:cs typeface="Open Sans"/>
              <a:sym typeface="Open Sans"/>
            </a:endParaRPr>
          </a:p>
        </p:txBody>
      </p:sp>
      <p:cxnSp>
        <p:nvCxnSpPr>
          <p:cNvPr id="664" name="Google Shape;664;p32"/>
          <p:cNvCxnSpPr/>
          <p:nvPr/>
        </p:nvCxnSpPr>
        <p:spPr>
          <a:xfrm>
            <a:off x="13956875" y="896950"/>
            <a:ext cx="1660500" cy="0"/>
          </a:xfrm>
          <a:prstGeom prst="straightConnector1">
            <a:avLst/>
          </a:prstGeom>
          <a:noFill/>
          <a:ln w="28575" cap="flat" cmpd="sng">
            <a:solidFill>
              <a:srgbClr val="FFFFFF">
                <a:alpha val="69800"/>
              </a:srgbClr>
            </a:solidFill>
            <a:prstDash val="solid"/>
            <a:round/>
            <a:headEnd type="none" w="sm" len="sm"/>
            <a:tailEnd type="none" w="sm" len="sm"/>
          </a:ln>
        </p:spPr>
      </p:cxnSp>
      <p:sp>
        <p:nvSpPr>
          <p:cNvPr id="665" name="Google Shape;665;p32"/>
          <p:cNvSpPr/>
          <p:nvPr/>
        </p:nvSpPr>
        <p:spPr>
          <a:xfrm>
            <a:off x="799425" y="1884170"/>
            <a:ext cx="7218000" cy="831300"/>
          </a:xfrm>
          <a:prstGeom prst="rect">
            <a:avLst/>
          </a:prstGeom>
          <a:solidFill>
            <a:srgbClr val="0D70A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ontserrat"/>
              <a:ea typeface="Montserrat"/>
              <a:cs typeface="Montserrat"/>
              <a:sym typeface="Montserrat"/>
            </a:endParaRPr>
          </a:p>
        </p:txBody>
      </p:sp>
      <p:sp>
        <p:nvSpPr>
          <p:cNvPr id="666" name="Google Shape;666;p32"/>
          <p:cNvSpPr txBox="1"/>
          <p:nvPr/>
        </p:nvSpPr>
        <p:spPr>
          <a:xfrm>
            <a:off x="1641400" y="1965325"/>
            <a:ext cx="9625500" cy="646500"/>
          </a:xfrm>
          <a:prstGeom prst="rect">
            <a:avLst/>
          </a:prstGeom>
          <a:noFill/>
          <a:ln>
            <a:noFill/>
          </a:ln>
        </p:spPr>
        <p:txBody>
          <a:bodyPr spcFirstLastPara="1" wrap="square" lIns="91425" tIns="91425" rIns="91425" bIns="91425" anchor="t" anchorCtr="0">
            <a:spAutoFit/>
          </a:bodyPr>
          <a:lstStyle/>
          <a:p>
            <a:pPr marL="0" lvl="0" indent="0" algn="l" rtl="0">
              <a:lnSpc>
                <a:spcPct val="140016"/>
              </a:lnSpc>
              <a:spcBef>
                <a:spcPts val="0"/>
              </a:spcBef>
              <a:spcAft>
                <a:spcPts val="0"/>
              </a:spcAft>
              <a:buNone/>
            </a:pPr>
            <a:r>
              <a:rPr lang="en-US" sz="3000">
                <a:solidFill>
                  <a:schemeClr val="lt1"/>
                </a:solidFill>
                <a:latin typeface="Montserrat"/>
                <a:ea typeface="Montserrat"/>
                <a:cs typeface="Montserrat"/>
                <a:sym typeface="Montserrat"/>
              </a:rPr>
              <a:t>FEATURE IMPORTANCE</a:t>
            </a:r>
            <a:endParaRPr sz="3000">
              <a:latin typeface="Montserrat"/>
              <a:ea typeface="Montserrat"/>
              <a:cs typeface="Montserrat"/>
              <a:sym typeface="Montserrat"/>
            </a:endParaRPr>
          </a:p>
        </p:txBody>
      </p:sp>
      <p:sp>
        <p:nvSpPr>
          <p:cNvPr id="667" name="Google Shape;667;p32"/>
          <p:cNvSpPr txBox="1">
            <a:spLocks noGrp="1"/>
          </p:cNvSpPr>
          <p:nvPr>
            <p:ph type="sldNum" idx="12"/>
          </p:nvPr>
        </p:nvSpPr>
        <p:spPr>
          <a:xfrm>
            <a:off x="17113568" y="9499702"/>
            <a:ext cx="1097400" cy="787500"/>
          </a:xfrm>
          <a:prstGeom prst="rect">
            <a:avLst/>
          </a:prstGeom>
        </p:spPr>
        <p:txBody>
          <a:bodyPr spcFirstLastPara="1" wrap="square" lIns="167625" tIns="167625" rIns="167625" bIns="167625" anchor="t" anchorCtr="0">
            <a:noAutofit/>
          </a:bodyPr>
          <a:lstStyle/>
          <a:p>
            <a:pPr marL="0" lvl="0" indent="0" algn="r" rtl="0">
              <a:spcBef>
                <a:spcPts val="0"/>
              </a:spcBef>
              <a:spcAft>
                <a:spcPts val="0"/>
              </a:spcAft>
              <a:buNone/>
            </a:pPr>
            <a:fld id="{00000000-1234-1234-1234-123412341234}" type="slidenum">
              <a:rPr lang="en-US"/>
              <a:t>22</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D70A0"/>
        </a:solidFill>
        <a:effectLst/>
      </p:bgPr>
    </p:bg>
    <p:spTree>
      <p:nvGrpSpPr>
        <p:cNvPr id="1" name="Shape 671"/>
        <p:cNvGrpSpPr/>
        <p:nvPr/>
      </p:nvGrpSpPr>
      <p:grpSpPr>
        <a:xfrm>
          <a:off x="0" y="0"/>
          <a:ext cx="0" cy="0"/>
          <a:chOff x="0" y="0"/>
          <a:chExt cx="0" cy="0"/>
        </a:xfrm>
      </p:grpSpPr>
      <p:sp>
        <p:nvSpPr>
          <p:cNvPr id="672" name="Google Shape;672;p33"/>
          <p:cNvSpPr txBox="1"/>
          <p:nvPr/>
        </p:nvSpPr>
        <p:spPr>
          <a:xfrm>
            <a:off x="1020550" y="3126100"/>
            <a:ext cx="15285900" cy="4602300"/>
          </a:xfrm>
          <a:prstGeom prst="rect">
            <a:avLst/>
          </a:prstGeom>
          <a:noFill/>
          <a:ln>
            <a:noFill/>
          </a:ln>
        </p:spPr>
        <p:txBody>
          <a:bodyPr spcFirstLastPara="1" wrap="square" lIns="0" tIns="0" rIns="0" bIns="0" anchor="t" anchorCtr="0">
            <a:spAutoFit/>
          </a:bodyPr>
          <a:lstStyle/>
          <a:p>
            <a:pPr marL="0" lvl="0" indent="0" algn="ctr" rtl="0">
              <a:lnSpc>
                <a:spcPct val="120000"/>
              </a:lnSpc>
              <a:spcBef>
                <a:spcPts val="0"/>
              </a:spcBef>
              <a:spcAft>
                <a:spcPts val="0"/>
              </a:spcAft>
              <a:buSzPts val="1100"/>
              <a:buNone/>
            </a:pPr>
            <a:r>
              <a:rPr lang="en-US" sz="6500" b="1">
                <a:solidFill>
                  <a:srgbClr val="FFFFFF"/>
                </a:solidFill>
                <a:latin typeface="Montserrat"/>
                <a:ea typeface="Montserrat"/>
                <a:cs typeface="Montserrat"/>
                <a:sym typeface="Montserrat"/>
              </a:rPr>
              <a:t>ANALYSIS III. </a:t>
            </a:r>
            <a:endParaRPr sz="6500" b="1">
              <a:solidFill>
                <a:srgbClr val="FFFFFF"/>
              </a:solidFill>
              <a:latin typeface="Montserrat"/>
              <a:ea typeface="Montserrat"/>
              <a:cs typeface="Montserrat"/>
              <a:sym typeface="Montserrat"/>
            </a:endParaRPr>
          </a:p>
          <a:p>
            <a:pPr marL="0" lvl="0" indent="0" algn="ctr" rtl="0">
              <a:lnSpc>
                <a:spcPct val="120000"/>
              </a:lnSpc>
              <a:spcBef>
                <a:spcPts val="0"/>
              </a:spcBef>
              <a:spcAft>
                <a:spcPts val="0"/>
              </a:spcAft>
              <a:buSzPts val="1100"/>
              <a:buNone/>
            </a:pPr>
            <a:r>
              <a:rPr lang="en-US" sz="6500" b="1">
                <a:solidFill>
                  <a:srgbClr val="FFFFFF"/>
                </a:solidFill>
                <a:latin typeface="Montserrat"/>
                <a:ea typeface="Montserrat"/>
                <a:cs typeface="Montserrat"/>
                <a:sym typeface="Montserrat"/>
              </a:rPr>
              <a:t>Modeling Buildup: Graphy Analysis</a:t>
            </a:r>
            <a:endParaRPr sz="6500" b="1">
              <a:solidFill>
                <a:srgbClr val="FFFFFF"/>
              </a:solidFill>
              <a:latin typeface="Montserrat"/>
              <a:ea typeface="Montserrat"/>
              <a:cs typeface="Montserrat"/>
              <a:sym typeface="Montserrat"/>
            </a:endParaRPr>
          </a:p>
          <a:p>
            <a:pPr marL="0" lvl="0" indent="0" algn="ctr" rtl="0">
              <a:lnSpc>
                <a:spcPct val="120000"/>
              </a:lnSpc>
              <a:spcBef>
                <a:spcPts val="0"/>
              </a:spcBef>
              <a:spcAft>
                <a:spcPts val="0"/>
              </a:spcAft>
              <a:buSzPts val="1100"/>
              <a:buNone/>
            </a:pPr>
            <a:endParaRPr sz="6500" b="1">
              <a:solidFill>
                <a:srgbClr val="FFFFFF"/>
              </a:solidFill>
              <a:latin typeface="Montserrat"/>
              <a:ea typeface="Montserrat"/>
              <a:cs typeface="Montserrat"/>
              <a:sym typeface="Montserrat"/>
            </a:endParaRPr>
          </a:p>
          <a:p>
            <a:pPr marL="0" marR="0" lvl="0" indent="0" algn="ctr" rtl="0">
              <a:lnSpc>
                <a:spcPct val="120000"/>
              </a:lnSpc>
              <a:spcBef>
                <a:spcPts val="0"/>
              </a:spcBef>
              <a:spcAft>
                <a:spcPts val="0"/>
              </a:spcAft>
              <a:buNone/>
            </a:pPr>
            <a:endParaRPr sz="6500" b="1">
              <a:solidFill>
                <a:srgbClr val="FFFFFF"/>
              </a:solidFill>
              <a:latin typeface="Montserrat"/>
              <a:ea typeface="Montserrat"/>
              <a:cs typeface="Montserrat"/>
              <a:sym typeface="Montserrat"/>
            </a:endParaRPr>
          </a:p>
        </p:txBody>
      </p:sp>
      <p:pic>
        <p:nvPicPr>
          <p:cNvPr id="673" name="Google Shape;673;p33"/>
          <p:cNvPicPr preferRelativeResize="0"/>
          <p:nvPr/>
        </p:nvPicPr>
        <p:blipFill>
          <a:blip r:embed="rId3">
            <a:alphaModFix/>
          </a:blip>
          <a:stretch>
            <a:fillRect/>
          </a:stretch>
        </p:blipFill>
        <p:spPr>
          <a:xfrm>
            <a:off x="7494652" y="4763075"/>
            <a:ext cx="12705326" cy="6365050"/>
          </a:xfrm>
          <a:prstGeom prst="rect">
            <a:avLst/>
          </a:prstGeom>
          <a:noFill/>
          <a:ln>
            <a:noFill/>
          </a:ln>
        </p:spPr>
      </p:pic>
      <p:sp>
        <p:nvSpPr>
          <p:cNvPr id="674" name="Google Shape;674;p33"/>
          <p:cNvSpPr txBox="1">
            <a:spLocks noGrp="1"/>
          </p:cNvSpPr>
          <p:nvPr>
            <p:ph type="sldNum" idx="12"/>
          </p:nvPr>
        </p:nvSpPr>
        <p:spPr>
          <a:xfrm>
            <a:off x="17113568" y="9499702"/>
            <a:ext cx="1097400" cy="787500"/>
          </a:xfrm>
          <a:prstGeom prst="rect">
            <a:avLst/>
          </a:prstGeom>
        </p:spPr>
        <p:txBody>
          <a:bodyPr spcFirstLastPara="1" wrap="square" lIns="167625" tIns="167625" rIns="167625" bIns="167625" anchor="t" anchorCtr="0">
            <a:noAutofit/>
          </a:bodyPr>
          <a:lstStyle/>
          <a:p>
            <a:pPr marL="0" lvl="0" indent="0" algn="r" rtl="0">
              <a:spcBef>
                <a:spcPts val="0"/>
              </a:spcBef>
              <a:spcAft>
                <a:spcPts val="0"/>
              </a:spcAft>
              <a:buNone/>
            </a:pPr>
            <a:fld id="{00000000-1234-1234-1234-123412341234}" type="slidenum">
              <a:rPr lang="en-US"/>
              <a:t>23</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036C9B"/>
        </a:solidFill>
        <a:effectLst/>
      </p:bgPr>
    </p:bg>
    <p:spTree>
      <p:nvGrpSpPr>
        <p:cNvPr id="1" name="Shape 678"/>
        <p:cNvGrpSpPr/>
        <p:nvPr/>
      </p:nvGrpSpPr>
      <p:grpSpPr>
        <a:xfrm>
          <a:off x="0" y="0"/>
          <a:ext cx="0" cy="0"/>
          <a:chOff x="0" y="0"/>
          <a:chExt cx="0" cy="0"/>
        </a:xfrm>
      </p:grpSpPr>
      <p:sp>
        <p:nvSpPr>
          <p:cNvPr id="679" name="Google Shape;679;p34"/>
          <p:cNvSpPr txBox="1"/>
          <p:nvPr/>
        </p:nvSpPr>
        <p:spPr>
          <a:xfrm>
            <a:off x="1548328" y="584201"/>
            <a:ext cx="1095300" cy="2154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endParaRPr/>
          </a:p>
        </p:txBody>
      </p:sp>
      <p:grpSp>
        <p:nvGrpSpPr>
          <p:cNvPr id="680" name="Google Shape;680;p34"/>
          <p:cNvGrpSpPr/>
          <p:nvPr/>
        </p:nvGrpSpPr>
        <p:grpSpPr>
          <a:xfrm>
            <a:off x="0" y="1291075"/>
            <a:ext cx="18288118" cy="8996375"/>
            <a:chOff x="0" y="-38100"/>
            <a:chExt cx="4816592" cy="2369400"/>
          </a:xfrm>
        </p:grpSpPr>
        <p:sp>
          <p:nvSpPr>
            <p:cNvPr id="681" name="Google Shape;681;p34"/>
            <p:cNvSpPr/>
            <p:nvPr/>
          </p:nvSpPr>
          <p:spPr>
            <a:xfrm>
              <a:off x="0" y="0"/>
              <a:ext cx="4816592" cy="2331197"/>
            </a:xfrm>
            <a:custGeom>
              <a:avLst/>
              <a:gdLst/>
              <a:ahLst/>
              <a:cxnLst/>
              <a:rect l="l" t="t" r="r" b="b"/>
              <a:pathLst>
                <a:path w="4816592" h="2331197" extrusionOk="0">
                  <a:moveTo>
                    <a:pt x="0" y="0"/>
                  </a:moveTo>
                  <a:lnTo>
                    <a:pt x="4816592" y="0"/>
                  </a:lnTo>
                  <a:lnTo>
                    <a:pt x="4816592" y="2331197"/>
                  </a:lnTo>
                  <a:lnTo>
                    <a:pt x="0" y="2331197"/>
                  </a:lnTo>
                  <a:close/>
                </a:path>
              </a:pathLst>
            </a:custGeom>
            <a:solidFill>
              <a:srgbClr val="072B3E"/>
            </a:solidFill>
            <a:ln>
              <a:noFill/>
            </a:ln>
          </p:spPr>
          <p:txBody>
            <a:bodyPr/>
            <a:lstStyle/>
            <a:p>
              <a:endParaRPr lang="en-US"/>
            </a:p>
          </p:txBody>
        </p:sp>
        <p:sp>
          <p:nvSpPr>
            <p:cNvPr id="682" name="Google Shape;682;p34"/>
            <p:cNvSpPr txBox="1"/>
            <p:nvPr/>
          </p:nvSpPr>
          <p:spPr>
            <a:xfrm>
              <a:off x="0" y="-38100"/>
              <a:ext cx="4816500" cy="2369400"/>
            </a:xfrm>
            <a:prstGeom prst="rect">
              <a:avLst/>
            </a:prstGeom>
            <a:noFill/>
            <a:ln>
              <a:noFill/>
            </a:ln>
          </p:spPr>
          <p:txBody>
            <a:bodyPr spcFirstLastPara="1" wrap="square" lIns="50800" tIns="50800" rIns="50800" bIns="50800" anchor="ctr" anchorCtr="0">
              <a:noAutofit/>
            </a:bodyPr>
            <a:lstStyle/>
            <a:p>
              <a:pPr marL="0" lvl="0" indent="0" algn="l" rtl="0">
                <a:lnSpc>
                  <a:spcPct val="140016"/>
                </a:lnSpc>
                <a:spcBef>
                  <a:spcPts val="0"/>
                </a:spcBef>
                <a:spcAft>
                  <a:spcPts val="0"/>
                </a:spcAft>
                <a:buNone/>
              </a:pPr>
              <a:endParaRPr sz="2700">
                <a:solidFill>
                  <a:schemeClr val="lt1"/>
                </a:solidFill>
                <a:latin typeface="Open Sans"/>
                <a:ea typeface="Open Sans"/>
                <a:cs typeface="Open Sans"/>
                <a:sym typeface="Open Sans"/>
              </a:endParaRPr>
            </a:p>
            <a:p>
              <a:pPr marL="0" lvl="0" indent="0" algn="l" rtl="0">
                <a:lnSpc>
                  <a:spcPct val="140016"/>
                </a:lnSpc>
                <a:spcBef>
                  <a:spcPts val="0"/>
                </a:spcBef>
                <a:spcAft>
                  <a:spcPts val="0"/>
                </a:spcAft>
                <a:buNone/>
              </a:pPr>
              <a:r>
                <a:rPr lang="en-US" sz="2700" b="1">
                  <a:solidFill>
                    <a:schemeClr val="lt1"/>
                  </a:solidFill>
                  <a:latin typeface="Open Sans"/>
                  <a:ea typeface="Open Sans"/>
                  <a:cs typeface="Open Sans"/>
                  <a:sym typeface="Open Sans"/>
                </a:rPr>
                <a:t>                 </a:t>
              </a:r>
              <a:endParaRPr sz="1800" b="1" i="0" u="none" strike="noStrike" cap="none">
                <a:solidFill>
                  <a:schemeClr val="dk1"/>
                </a:solidFill>
                <a:latin typeface="Calibri"/>
                <a:ea typeface="Calibri"/>
                <a:cs typeface="Calibri"/>
                <a:sym typeface="Calibri"/>
              </a:endParaRPr>
            </a:p>
          </p:txBody>
        </p:sp>
      </p:grpSp>
      <p:sp>
        <p:nvSpPr>
          <p:cNvPr id="683" name="Google Shape;683;p34"/>
          <p:cNvSpPr txBox="1"/>
          <p:nvPr/>
        </p:nvSpPr>
        <p:spPr>
          <a:xfrm>
            <a:off x="205198" y="362903"/>
            <a:ext cx="18160200" cy="6927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4500" b="1">
                <a:solidFill>
                  <a:srgbClr val="FFFFFF"/>
                </a:solidFill>
                <a:latin typeface="Montserrat"/>
                <a:ea typeface="Montserrat"/>
                <a:cs typeface="Montserrat"/>
                <a:sym typeface="Montserrat"/>
              </a:rPr>
              <a:t>Graphy Analysis</a:t>
            </a:r>
            <a:endParaRPr sz="4500" b="1">
              <a:solidFill>
                <a:srgbClr val="FFFFFF"/>
              </a:solidFill>
              <a:latin typeface="Montserrat"/>
              <a:ea typeface="Montserrat"/>
              <a:cs typeface="Montserrat"/>
              <a:sym typeface="Montserrat"/>
            </a:endParaRPr>
          </a:p>
        </p:txBody>
      </p:sp>
      <p:cxnSp>
        <p:nvCxnSpPr>
          <p:cNvPr id="684" name="Google Shape;684;p34"/>
          <p:cNvCxnSpPr/>
          <p:nvPr/>
        </p:nvCxnSpPr>
        <p:spPr>
          <a:xfrm>
            <a:off x="0" y="1426212"/>
            <a:ext cx="18570600" cy="0"/>
          </a:xfrm>
          <a:prstGeom prst="straightConnector1">
            <a:avLst/>
          </a:prstGeom>
          <a:noFill/>
          <a:ln w="19050" cap="flat" cmpd="sng">
            <a:solidFill>
              <a:srgbClr val="FFFFFF"/>
            </a:solidFill>
            <a:prstDash val="solid"/>
            <a:round/>
            <a:headEnd type="none" w="sm" len="sm"/>
            <a:tailEnd type="none" w="sm" len="sm"/>
          </a:ln>
        </p:spPr>
      </p:cxnSp>
      <p:pic>
        <p:nvPicPr>
          <p:cNvPr id="685" name="Google Shape;685;p34"/>
          <p:cNvPicPr preferRelativeResize="0"/>
          <p:nvPr/>
        </p:nvPicPr>
        <p:blipFill>
          <a:blip r:embed="rId3">
            <a:alphaModFix/>
          </a:blip>
          <a:stretch>
            <a:fillRect/>
          </a:stretch>
        </p:blipFill>
        <p:spPr>
          <a:xfrm>
            <a:off x="2481600" y="3057300"/>
            <a:ext cx="4180801" cy="6741824"/>
          </a:xfrm>
          <a:prstGeom prst="rect">
            <a:avLst/>
          </a:prstGeom>
          <a:noFill/>
          <a:ln>
            <a:noFill/>
          </a:ln>
        </p:spPr>
      </p:pic>
      <p:sp>
        <p:nvSpPr>
          <p:cNvPr id="686" name="Google Shape;686;p34"/>
          <p:cNvSpPr txBox="1"/>
          <p:nvPr/>
        </p:nvSpPr>
        <p:spPr>
          <a:xfrm>
            <a:off x="10354200" y="593750"/>
            <a:ext cx="9000600" cy="231000"/>
          </a:xfrm>
          <a:prstGeom prst="rect">
            <a:avLst/>
          </a:prstGeom>
          <a:noFill/>
          <a:ln>
            <a:noFill/>
          </a:ln>
        </p:spPr>
        <p:txBody>
          <a:bodyPr spcFirstLastPara="1" wrap="square" lIns="0" tIns="0" rIns="0" bIns="0" anchor="t" anchorCtr="0">
            <a:spAutoFit/>
          </a:bodyPr>
          <a:lstStyle/>
          <a:p>
            <a:pPr marL="0" lvl="0" indent="0" algn="l" rtl="0">
              <a:lnSpc>
                <a:spcPct val="140000"/>
              </a:lnSpc>
              <a:spcBef>
                <a:spcPts val="0"/>
              </a:spcBef>
              <a:spcAft>
                <a:spcPts val="0"/>
              </a:spcAft>
              <a:buSzPts val="1100"/>
              <a:buNone/>
            </a:pPr>
            <a:r>
              <a:rPr lang="en-US" sz="1500">
                <a:solidFill>
                  <a:srgbClr val="FFFFFF"/>
                </a:solidFill>
                <a:latin typeface="Open Sans"/>
                <a:ea typeface="Open Sans"/>
                <a:cs typeface="Open Sans"/>
                <a:sym typeface="Open Sans"/>
              </a:rPr>
              <a:t>PROJECT OVERVIEW               EDA               MODELS BUILDUP            BUSINESS INSIGHTS</a:t>
            </a:r>
            <a:endParaRPr sz="1500">
              <a:solidFill>
                <a:srgbClr val="FFFFFF"/>
              </a:solidFill>
              <a:latin typeface="Open Sans"/>
              <a:ea typeface="Open Sans"/>
              <a:cs typeface="Open Sans"/>
              <a:sym typeface="Open Sans"/>
            </a:endParaRPr>
          </a:p>
        </p:txBody>
      </p:sp>
      <p:cxnSp>
        <p:nvCxnSpPr>
          <p:cNvPr id="687" name="Google Shape;687;p34"/>
          <p:cNvCxnSpPr/>
          <p:nvPr/>
        </p:nvCxnSpPr>
        <p:spPr>
          <a:xfrm>
            <a:off x="13956875" y="896950"/>
            <a:ext cx="1660500" cy="0"/>
          </a:xfrm>
          <a:prstGeom prst="straightConnector1">
            <a:avLst/>
          </a:prstGeom>
          <a:noFill/>
          <a:ln w="28575" cap="flat" cmpd="sng">
            <a:solidFill>
              <a:srgbClr val="FFFFFF">
                <a:alpha val="69800"/>
              </a:srgbClr>
            </a:solidFill>
            <a:prstDash val="solid"/>
            <a:round/>
            <a:headEnd type="none" w="sm" len="sm"/>
            <a:tailEnd type="none" w="sm" len="sm"/>
          </a:ln>
        </p:spPr>
      </p:cxnSp>
      <p:sp>
        <p:nvSpPr>
          <p:cNvPr id="688" name="Google Shape;688;p34"/>
          <p:cNvSpPr/>
          <p:nvPr/>
        </p:nvSpPr>
        <p:spPr>
          <a:xfrm>
            <a:off x="799425" y="1884170"/>
            <a:ext cx="7218000" cy="831300"/>
          </a:xfrm>
          <a:prstGeom prst="rect">
            <a:avLst/>
          </a:prstGeom>
          <a:solidFill>
            <a:srgbClr val="0D70A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ontserrat"/>
              <a:ea typeface="Montserrat"/>
              <a:cs typeface="Montserrat"/>
              <a:sym typeface="Montserrat"/>
            </a:endParaRPr>
          </a:p>
        </p:txBody>
      </p:sp>
      <p:sp>
        <p:nvSpPr>
          <p:cNvPr id="689" name="Google Shape;689;p34"/>
          <p:cNvSpPr txBox="1"/>
          <p:nvPr/>
        </p:nvSpPr>
        <p:spPr>
          <a:xfrm>
            <a:off x="799425" y="2034650"/>
            <a:ext cx="9625500" cy="6003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1200"/>
              </a:spcAft>
              <a:buNone/>
            </a:pPr>
            <a:r>
              <a:rPr lang="en-US" sz="2700">
                <a:solidFill>
                  <a:schemeClr val="lt1"/>
                </a:solidFill>
                <a:latin typeface="Montserrat"/>
                <a:ea typeface="Montserrat"/>
                <a:cs typeface="Montserrat"/>
                <a:sym typeface="Montserrat"/>
              </a:rPr>
              <a:t>PAGERANK SCORES FOR KEY AIRPORTS</a:t>
            </a:r>
            <a:endParaRPr sz="2700">
              <a:solidFill>
                <a:schemeClr val="lt1"/>
              </a:solidFill>
              <a:latin typeface="Montserrat"/>
              <a:ea typeface="Montserrat"/>
              <a:cs typeface="Montserrat"/>
              <a:sym typeface="Montserrat"/>
            </a:endParaRPr>
          </a:p>
        </p:txBody>
      </p:sp>
      <p:sp>
        <p:nvSpPr>
          <p:cNvPr id="690" name="Google Shape;690;p34"/>
          <p:cNvSpPr txBox="1"/>
          <p:nvPr/>
        </p:nvSpPr>
        <p:spPr>
          <a:xfrm>
            <a:off x="8969850" y="3429000"/>
            <a:ext cx="7780200" cy="4879800"/>
          </a:xfrm>
          <a:prstGeom prst="rect">
            <a:avLst/>
          </a:prstGeom>
          <a:noFill/>
          <a:ln>
            <a:noFill/>
          </a:ln>
        </p:spPr>
        <p:txBody>
          <a:bodyPr spcFirstLastPara="1" wrap="square" lIns="91425" tIns="91425" rIns="91425" bIns="91425" anchor="t" anchorCtr="0">
            <a:spAutoFit/>
          </a:bodyPr>
          <a:lstStyle/>
          <a:p>
            <a:pPr marL="457200" lvl="0" indent="-387350" algn="l" rtl="0">
              <a:lnSpc>
                <a:spcPct val="140016"/>
              </a:lnSpc>
              <a:spcBef>
                <a:spcPts val="0"/>
              </a:spcBef>
              <a:spcAft>
                <a:spcPts val="0"/>
              </a:spcAft>
              <a:buClr>
                <a:schemeClr val="lt1"/>
              </a:buClr>
              <a:buSzPts val="2500"/>
              <a:buFont typeface="Montserrat"/>
              <a:buChar char="●"/>
            </a:pPr>
            <a:r>
              <a:rPr lang="en-US" sz="2500">
                <a:solidFill>
                  <a:schemeClr val="lt1"/>
                </a:solidFill>
                <a:latin typeface="Montserrat"/>
                <a:ea typeface="Montserrat"/>
                <a:cs typeface="Montserrat"/>
                <a:sym typeface="Montserrat"/>
              </a:rPr>
              <a:t>High Scores (e.g., ATL, ORD, DFW)</a:t>
            </a:r>
            <a:endParaRPr sz="2500">
              <a:solidFill>
                <a:schemeClr val="lt1"/>
              </a:solidFill>
              <a:latin typeface="Montserrat"/>
              <a:ea typeface="Montserrat"/>
              <a:cs typeface="Montserrat"/>
              <a:sym typeface="Montserrat"/>
            </a:endParaRPr>
          </a:p>
          <a:p>
            <a:pPr marL="457200" lvl="0" indent="-387350" algn="l" rtl="0">
              <a:lnSpc>
                <a:spcPct val="140016"/>
              </a:lnSpc>
              <a:spcBef>
                <a:spcPts val="0"/>
              </a:spcBef>
              <a:spcAft>
                <a:spcPts val="0"/>
              </a:spcAft>
              <a:buClr>
                <a:schemeClr val="lt1"/>
              </a:buClr>
              <a:buSzPts val="2500"/>
              <a:buFont typeface="Montserrat"/>
              <a:buChar char="●"/>
            </a:pPr>
            <a:r>
              <a:rPr lang="en-US" sz="2500">
                <a:solidFill>
                  <a:schemeClr val="lt1"/>
                </a:solidFill>
                <a:latin typeface="Montserrat"/>
                <a:ea typeface="Montserrat"/>
                <a:cs typeface="Montserrat"/>
                <a:sym typeface="Montserrat"/>
              </a:rPr>
              <a:t>If these airports face disruptions (weather or technical issues), its central role could lead to widespread delays. Use this ranking to identify alternative rerouting hubs with sufficient capacity such as DEN or LAX</a:t>
            </a:r>
            <a:endParaRPr sz="2500">
              <a:solidFill>
                <a:schemeClr val="lt1"/>
              </a:solidFill>
              <a:latin typeface="Montserrat"/>
              <a:ea typeface="Montserrat"/>
              <a:cs typeface="Montserrat"/>
              <a:sym typeface="Montserrat"/>
            </a:endParaRPr>
          </a:p>
          <a:p>
            <a:pPr marL="457200" lvl="0" indent="-387350" algn="l" rtl="0">
              <a:lnSpc>
                <a:spcPct val="140016"/>
              </a:lnSpc>
              <a:spcBef>
                <a:spcPts val="0"/>
              </a:spcBef>
              <a:spcAft>
                <a:spcPts val="0"/>
              </a:spcAft>
              <a:buClr>
                <a:schemeClr val="lt1"/>
              </a:buClr>
              <a:buSzPts val="2500"/>
              <a:buFont typeface="Montserrat"/>
              <a:buChar char="●"/>
            </a:pPr>
            <a:r>
              <a:rPr lang="en-US" sz="2500">
                <a:solidFill>
                  <a:schemeClr val="lt1"/>
                </a:solidFill>
                <a:latin typeface="Montserrat"/>
                <a:ea typeface="Montserrat"/>
                <a:cs typeface="Montserrat"/>
                <a:sym typeface="Montserrat"/>
              </a:rPr>
              <a:t>For airports with lower scores, we want to ensure adequate feeder flights to connect them with high-ranking hubs</a:t>
            </a:r>
            <a:endParaRPr sz="2500">
              <a:solidFill>
                <a:schemeClr val="lt1"/>
              </a:solidFill>
              <a:latin typeface="Montserrat"/>
              <a:ea typeface="Montserrat"/>
              <a:cs typeface="Montserrat"/>
              <a:sym typeface="Montserrat"/>
            </a:endParaRPr>
          </a:p>
        </p:txBody>
      </p:sp>
      <p:sp>
        <p:nvSpPr>
          <p:cNvPr id="691" name="Google Shape;691;p34"/>
          <p:cNvSpPr/>
          <p:nvPr/>
        </p:nvSpPr>
        <p:spPr>
          <a:xfrm>
            <a:off x="8862775" y="2455400"/>
            <a:ext cx="8617800" cy="7044300"/>
          </a:xfrm>
          <a:prstGeom prst="rect">
            <a:avLst/>
          </a:prstGeom>
          <a:noFill/>
          <a:ln w="28575" cap="flat" cmpd="sng">
            <a:solidFill>
              <a:schemeClr val="lt1"/>
            </a:solidFill>
            <a:prstDash val="lg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ontserrat"/>
              <a:ea typeface="Montserrat"/>
              <a:cs typeface="Montserrat"/>
              <a:sym typeface="Montserrat"/>
            </a:endParaRPr>
          </a:p>
        </p:txBody>
      </p:sp>
      <p:grpSp>
        <p:nvGrpSpPr>
          <p:cNvPr id="692" name="Google Shape;692;p34"/>
          <p:cNvGrpSpPr/>
          <p:nvPr/>
        </p:nvGrpSpPr>
        <p:grpSpPr>
          <a:xfrm>
            <a:off x="8256209" y="1955457"/>
            <a:ext cx="1227111" cy="1231723"/>
            <a:chOff x="7581600" y="4459800"/>
            <a:chExt cx="1570200" cy="1497900"/>
          </a:xfrm>
        </p:grpSpPr>
        <p:sp>
          <p:nvSpPr>
            <p:cNvPr id="693" name="Google Shape;693;p34"/>
            <p:cNvSpPr/>
            <p:nvPr/>
          </p:nvSpPr>
          <p:spPr>
            <a:xfrm>
              <a:off x="7581600" y="4459800"/>
              <a:ext cx="1570200" cy="1497900"/>
            </a:xfrm>
            <a:prstGeom prst="ellipse">
              <a:avLst/>
            </a:prstGeom>
            <a:solidFill>
              <a:srgbClr val="05679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ontserrat"/>
                <a:ea typeface="Montserrat"/>
                <a:cs typeface="Montserrat"/>
                <a:sym typeface="Montserrat"/>
              </a:endParaRPr>
            </a:p>
          </p:txBody>
        </p:sp>
        <p:pic>
          <p:nvPicPr>
            <p:cNvPr id="694" name="Google Shape;694;p34"/>
            <p:cNvPicPr preferRelativeResize="0"/>
            <p:nvPr/>
          </p:nvPicPr>
          <p:blipFill>
            <a:blip r:embed="rId4">
              <a:alphaModFix/>
            </a:blip>
            <a:stretch>
              <a:fillRect/>
            </a:stretch>
          </p:blipFill>
          <p:spPr>
            <a:xfrm>
              <a:off x="7829850" y="4671900"/>
              <a:ext cx="1073700" cy="1073700"/>
            </a:xfrm>
            <a:prstGeom prst="rect">
              <a:avLst/>
            </a:prstGeom>
            <a:noFill/>
            <a:ln>
              <a:noFill/>
            </a:ln>
          </p:spPr>
        </p:pic>
      </p:grpSp>
      <p:sp>
        <p:nvSpPr>
          <p:cNvPr id="695" name="Google Shape;695;p34"/>
          <p:cNvSpPr txBox="1">
            <a:spLocks noGrp="1"/>
          </p:cNvSpPr>
          <p:nvPr>
            <p:ph type="sldNum" idx="12"/>
          </p:nvPr>
        </p:nvSpPr>
        <p:spPr>
          <a:xfrm>
            <a:off x="17113568" y="9499702"/>
            <a:ext cx="1097400" cy="787500"/>
          </a:xfrm>
          <a:prstGeom prst="rect">
            <a:avLst/>
          </a:prstGeom>
        </p:spPr>
        <p:txBody>
          <a:bodyPr spcFirstLastPara="1" wrap="square" lIns="167625" tIns="167625" rIns="167625" bIns="167625" anchor="t" anchorCtr="0">
            <a:noAutofit/>
          </a:bodyPr>
          <a:lstStyle/>
          <a:p>
            <a:pPr marL="0" lvl="0" indent="0" algn="r" rtl="0">
              <a:spcBef>
                <a:spcPts val="0"/>
              </a:spcBef>
              <a:spcAft>
                <a:spcPts val="0"/>
              </a:spcAft>
              <a:buNone/>
            </a:pPr>
            <a:fld id="{00000000-1234-1234-1234-123412341234}" type="slidenum">
              <a:rPr lang="en-US"/>
              <a:t>24</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36C9B"/>
        </a:solidFill>
        <a:effectLst/>
      </p:bgPr>
    </p:bg>
    <p:spTree>
      <p:nvGrpSpPr>
        <p:cNvPr id="1" name="Shape 699"/>
        <p:cNvGrpSpPr/>
        <p:nvPr/>
      </p:nvGrpSpPr>
      <p:grpSpPr>
        <a:xfrm>
          <a:off x="0" y="0"/>
          <a:ext cx="0" cy="0"/>
          <a:chOff x="0" y="0"/>
          <a:chExt cx="0" cy="0"/>
        </a:xfrm>
      </p:grpSpPr>
      <p:sp>
        <p:nvSpPr>
          <p:cNvPr id="700" name="Google Shape;700;p35"/>
          <p:cNvSpPr txBox="1"/>
          <p:nvPr/>
        </p:nvSpPr>
        <p:spPr>
          <a:xfrm>
            <a:off x="1548328" y="584201"/>
            <a:ext cx="1095300" cy="2154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endParaRPr/>
          </a:p>
        </p:txBody>
      </p:sp>
      <p:grpSp>
        <p:nvGrpSpPr>
          <p:cNvPr id="701" name="Google Shape;701;p35"/>
          <p:cNvGrpSpPr/>
          <p:nvPr/>
        </p:nvGrpSpPr>
        <p:grpSpPr>
          <a:xfrm>
            <a:off x="0" y="1291075"/>
            <a:ext cx="18288118" cy="8996375"/>
            <a:chOff x="0" y="-38100"/>
            <a:chExt cx="4816592" cy="2369400"/>
          </a:xfrm>
        </p:grpSpPr>
        <p:sp>
          <p:nvSpPr>
            <p:cNvPr id="702" name="Google Shape;702;p35"/>
            <p:cNvSpPr/>
            <p:nvPr/>
          </p:nvSpPr>
          <p:spPr>
            <a:xfrm>
              <a:off x="0" y="0"/>
              <a:ext cx="4816592" cy="2331197"/>
            </a:xfrm>
            <a:custGeom>
              <a:avLst/>
              <a:gdLst/>
              <a:ahLst/>
              <a:cxnLst/>
              <a:rect l="l" t="t" r="r" b="b"/>
              <a:pathLst>
                <a:path w="4816592" h="2331197" extrusionOk="0">
                  <a:moveTo>
                    <a:pt x="0" y="0"/>
                  </a:moveTo>
                  <a:lnTo>
                    <a:pt x="4816592" y="0"/>
                  </a:lnTo>
                  <a:lnTo>
                    <a:pt x="4816592" y="2331197"/>
                  </a:lnTo>
                  <a:lnTo>
                    <a:pt x="0" y="2331197"/>
                  </a:lnTo>
                  <a:close/>
                </a:path>
              </a:pathLst>
            </a:custGeom>
            <a:solidFill>
              <a:srgbClr val="072B3E"/>
            </a:solidFill>
            <a:ln>
              <a:noFill/>
            </a:ln>
          </p:spPr>
          <p:txBody>
            <a:bodyPr/>
            <a:lstStyle/>
            <a:p>
              <a:endParaRPr lang="en-US"/>
            </a:p>
          </p:txBody>
        </p:sp>
        <p:sp>
          <p:nvSpPr>
            <p:cNvPr id="703" name="Google Shape;703;p35"/>
            <p:cNvSpPr txBox="1"/>
            <p:nvPr/>
          </p:nvSpPr>
          <p:spPr>
            <a:xfrm>
              <a:off x="0" y="-38100"/>
              <a:ext cx="4816500" cy="2369400"/>
            </a:xfrm>
            <a:prstGeom prst="rect">
              <a:avLst/>
            </a:prstGeom>
            <a:noFill/>
            <a:ln>
              <a:noFill/>
            </a:ln>
          </p:spPr>
          <p:txBody>
            <a:bodyPr spcFirstLastPara="1" wrap="square" lIns="50800" tIns="50800" rIns="50800" bIns="50800" anchor="ctr" anchorCtr="0">
              <a:noAutofit/>
            </a:bodyPr>
            <a:lstStyle/>
            <a:p>
              <a:pPr marL="0" lvl="0" indent="0" algn="l" rtl="0">
                <a:lnSpc>
                  <a:spcPct val="140016"/>
                </a:lnSpc>
                <a:spcBef>
                  <a:spcPts val="0"/>
                </a:spcBef>
                <a:spcAft>
                  <a:spcPts val="0"/>
                </a:spcAft>
                <a:buNone/>
              </a:pPr>
              <a:endParaRPr sz="2700">
                <a:solidFill>
                  <a:schemeClr val="lt1"/>
                </a:solidFill>
                <a:latin typeface="Open Sans"/>
                <a:ea typeface="Open Sans"/>
                <a:cs typeface="Open Sans"/>
                <a:sym typeface="Open Sans"/>
              </a:endParaRPr>
            </a:p>
            <a:p>
              <a:pPr marL="0" lvl="0" indent="0" algn="l" rtl="0">
                <a:lnSpc>
                  <a:spcPct val="140016"/>
                </a:lnSpc>
                <a:spcBef>
                  <a:spcPts val="0"/>
                </a:spcBef>
                <a:spcAft>
                  <a:spcPts val="0"/>
                </a:spcAft>
                <a:buNone/>
              </a:pPr>
              <a:endParaRPr sz="1800" b="1" i="0" u="none" strike="noStrike" cap="none">
                <a:solidFill>
                  <a:schemeClr val="dk1"/>
                </a:solidFill>
                <a:latin typeface="Calibri"/>
                <a:ea typeface="Calibri"/>
                <a:cs typeface="Calibri"/>
                <a:sym typeface="Calibri"/>
              </a:endParaRPr>
            </a:p>
          </p:txBody>
        </p:sp>
      </p:grpSp>
      <p:sp>
        <p:nvSpPr>
          <p:cNvPr id="704" name="Google Shape;704;p35"/>
          <p:cNvSpPr txBox="1"/>
          <p:nvPr/>
        </p:nvSpPr>
        <p:spPr>
          <a:xfrm>
            <a:off x="205198" y="362903"/>
            <a:ext cx="18160200" cy="6927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4500" b="1">
                <a:solidFill>
                  <a:srgbClr val="FFFFFF"/>
                </a:solidFill>
                <a:latin typeface="Montserrat"/>
                <a:ea typeface="Montserrat"/>
                <a:cs typeface="Montserrat"/>
                <a:sym typeface="Montserrat"/>
              </a:rPr>
              <a:t>Graphy Analysis</a:t>
            </a:r>
            <a:endParaRPr sz="4500" b="1">
              <a:solidFill>
                <a:srgbClr val="FFFFFF"/>
              </a:solidFill>
              <a:latin typeface="Montserrat"/>
              <a:ea typeface="Montserrat"/>
              <a:cs typeface="Montserrat"/>
              <a:sym typeface="Montserrat"/>
            </a:endParaRPr>
          </a:p>
        </p:txBody>
      </p:sp>
      <p:cxnSp>
        <p:nvCxnSpPr>
          <p:cNvPr id="705" name="Google Shape;705;p35"/>
          <p:cNvCxnSpPr/>
          <p:nvPr/>
        </p:nvCxnSpPr>
        <p:spPr>
          <a:xfrm>
            <a:off x="0" y="1426212"/>
            <a:ext cx="18570600" cy="0"/>
          </a:xfrm>
          <a:prstGeom prst="straightConnector1">
            <a:avLst/>
          </a:prstGeom>
          <a:noFill/>
          <a:ln w="19050" cap="flat" cmpd="sng">
            <a:solidFill>
              <a:srgbClr val="FFFFFF"/>
            </a:solidFill>
            <a:prstDash val="solid"/>
            <a:round/>
            <a:headEnd type="none" w="sm" len="sm"/>
            <a:tailEnd type="none" w="sm" len="sm"/>
          </a:ln>
        </p:spPr>
      </p:cxnSp>
      <p:pic>
        <p:nvPicPr>
          <p:cNvPr id="706" name="Google Shape;706;p35"/>
          <p:cNvPicPr preferRelativeResize="0"/>
          <p:nvPr/>
        </p:nvPicPr>
        <p:blipFill>
          <a:blip r:embed="rId3">
            <a:alphaModFix/>
          </a:blip>
          <a:stretch>
            <a:fillRect/>
          </a:stretch>
        </p:blipFill>
        <p:spPr>
          <a:xfrm>
            <a:off x="573450" y="3157762"/>
            <a:ext cx="10912676" cy="4379075"/>
          </a:xfrm>
          <a:prstGeom prst="rect">
            <a:avLst/>
          </a:prstGeom>
          <a:noFill/>
          <a:ln>
            <a:noFill/>
          </a:ln>
        </p:spPr>
      </p:pic>
      <p:sp>
        <p:nvSpPr>
          <p:cNvPr id="707" name="Google Shape;707;p35"/>
          <p:cNvSpPr txBox="1"/>
          <p:nvPr/>
        </p:nvSpPr>
        <p:spPr>
          <a:xfrm>
            <a:off x="10354200" y="593750"/>
            <a:ext cx="9000600" cy="231000"/>
          </a:xfrm>
          <a:prstGeom prst="rect">
            <a:avLst/>
          </a:prstGeom>
          <a:noFill/>
          <a:ln>
            <a:noFill/>
          </a:ln>
        </p:spPr>
        <p:txBody>
          <a:bodyPr spcFirstLastPara="1" wrap="square" lIns="0" tIns="0" rIns="0" bIns="0" anchor="t" anchorCtr="0">
            <a:spAutoFit/>
          </a:bodyPr>
          <a:lstStyle/>
          <a:p>
            <a:pPr marL="0" lvl="0" indent="0" algn="l" rtl="0">
              <a:lnSpc>
                <a:spcPct val="140000"/>
              </a:lnSpc>
              <a:spcBef>
                <a:spcPts val="0"/>
              </a:spcBef>
              <a:spcAft>
                <a:spcPts val="0"/>
              </a:spcAft>
              <a:buSzPts val="1100"/>
              <a:buNone/>
            </a:pPr>
            <a:r>
              <a:rPr lang="en-US" sz="1500">
                <a:solidFill>
                  <a:srgbClr val="FFFFFF"/>
                </a:solidFill>
                <a:latin typeface="Open Sans"/>
                <a:ea typeface="Open Sans"/>
                <a:cs typeface="Open Sans"/>
                <a:sym typeface="Open Sans"/>
              </a:rPr>
              <a:t>PROJECT OVERVIEW               EDA               MODELS BUILDUP            BUSINESS INSIGHTS</a:t>
            </a:r>
            <a:endParaRPr sz="1500">
              <a:solidFill>
                <a:srgbClr val="FFFFFF"/>
              </a:solidFill>
              <a:latin typeface="Open Sans"/>
              <a:ea typeface="Open Sans"/>
              <a:cs typeface="Open Sans"/>
              <a:sym typeface="Open Sans"/>
            </a:endParaRPr>
          </a:p>
        </p:txBody>
      </p:sp>
      <p:cxnSp>
        <p:nvCxnSpPr>
          <p:cNvPr id="708" name="Google Shape;708;p35"/>
          <p:cNvCxnSpPr/>
          <p:nvPr/>
        </p:nvCxnSpPr>
        <p:spPr>
          <a:xfrm>
            <a:off x="13956875" y="896950"/>
            <a:ext cx="1660500" cy="0"/>
          </a:xfrm>
          <a:prstGeom prst="straightConnector1">
            <a:avLst/>
          </a:prstGeom>
          <a:noFill/>
          <a:ln w="28575" cap="flat" cmpd="sng">
            <a:solidFill>
              <a:srgbClr val="FFFFFF">
                <a:alpha val="69800"/>
              </a:srgbClr>
            </a:solidFill>
            <a:prstDash val="solid"/>
            <a:round/>
            <a:headEnd type="none" w="sm" len="sm"/>
            <a:tailEnd type="none" w="sm" len="sm"/>
          </a:ln>
        </p:spPr>
      </p:cxnSp>
      <p:sp>
        <p:nvSpPr>
          <p:cNvPr id="709" name="Google Shape;709;p35"/>
          <p:cNvSpPr/>
          <p:nvPr/>
        </p:nvSpPr>
        <p:spPr>
          <a:xfrm>
            <a:off x="647025" y="1884175"/>
            <a:ext cx="10049700" cy="831300"/>
          </a:xfrm>
          <a:prstGeom prst="rect">
            <a:avLst/>
          </a:prstGeom>
          <a:solidFill>
            <a:srgbClr val="0D70A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ontserrat"/>
              <a:ea typeface="Montserrat"/>
              <a:cs typeface="Montserrat"/>
              <a:sym typeface="Montserrat"/>
            </a:endParaRPr>
          </a:p>
        </p:txBody>
      </p:sp>
      <p:sp>
        <p:nvSpPr>
          <p:cNvPr id="710" name="Google Shape;710;p35"/>
          <p:cNvSpPr txBox="1"/>
          <p:nvPr/>
        </p:nvSpPr>
        <p:spPr>
          <a:xfrm>
            <a:off x="1233850" y="2027650"/>
            <a:ext cx="9625500" cy="615600"/>
          </a:xfrm>
          <a:prstGeom prst="rect">
            <a:avLst/>
          </a:prstGeom>
          <a:noFill/>
          <a:ln>
            <a:noFill/>
          </a:ln>
        </p:spPr>
        <p:txBody>
          <a:bodyPr spcFirstLastPara="1" wrap="square" lIns="91425" tIns="91425" rIns="91425" bIns="91425" anchor="t" anchorCtr="0">
            <a:spAutoFit/>
          </a:bodyPr>
          <a:lstStyle/>
          <a:p>
            <a:pPr marL="0" lvl="0" indent="0" algn="l" rtl="0">
              <a:lnSpc>
                <a:spcPct val="140016"/>
              </a:lnSpc>
              <a:spcBef>
                <a:spcPts val="0"/>
              </a:spcBef>
              <a:spcAft>
                <a:spcPts val="0"/>
              </a:spcAft>
              <a:buNone/>
            </a:pPr>
            <a:r>
              <a:rPr lang="en-US" sz="2800">
                <a:solidFill>
                  <a:schemeClr val="lt1"/>
                </a:solidFill>
                <a:latin typeface="Montserrat"/>
                <a:ea typeface="Montserrat"/>
                <a:cs typeface="Montserrat"/>
                <a:sym typeface="Montserrat"/>
              </a:rPr>
              <a:t>SHORTEST PATHS BETWEEN TOP-RANKED HUBS</a:t>
            </a:r>
            <a:endParaRPr sz="2800">
              <a:solidFill>
                <a:schemeClr val="lt1"/>
              </a:solidFill>
              <a:latin typeface="Montserrat"/>
              <a:ea typeface="Montserrat"/>
              <a:cs typeface="Montserrat"/>
              <a:sym typeface="Montserrat"/>
            </a:endParaRPr>
          </a:p>
        </p:txBody>
      </p:sp>
      <p:sp>
        <p:nvSpPr>
          <p:cNvPr id="711" name="Google Shape;711;p35"/>
          <p:cNvSpPr txBox="1"/>
          <p:nvPr/>
        </p:nvSpPr>
        <p:spPr>
          <a:xfrm>
            <a:off x="573438" y="7979125"/>
            <a:ext cx="17423700" cy="1865700"/>
          </a:xfrm>
          <a:prstGeom prst="rect">
            <a:avLst/>
          </a:prstGeom>
          <a:noFill/>
          <a:ln>
            <a:noFill/>
          </a:ln>
        </p:spPr>
        <p:txBody>
          <a:bodyPr spcFirstLastPara="1" wrap="square" lIns="91425" tIns="91425" rIns="91425" bIns="91425" anchor="t" anchorCtr="0">
            <a:spAutoFit/>
          </a:bodyPr>
          <a:lstStyle/>
          <a:p>
            <a:pPr marL="457200" lvl="0" indent="-361950" algn="l" rtl="0">
              <a:lnSpc>
                <a:spcPct val="140016"/>
              </a:lnSpc>
              <a:spcBef>
                <a:spcPts val="0"/>
              </a:spcBef>
              <a:spcAft>
                <a:spcPts val="0"/>
              </a:spcAft>
              <a:buClr>
                <a:schemeClr val="lt1"/>
              </a:buClr>
              <a:buSzPts val="2100"/>
              <a:buFont typeface="Open Sans"/>
              <a:buChar char="●"/>
            </a:pPr>
            <a:r>
              <a:rPr lang="en-US" sz="2100" b="1">
                <a:solidFill>
                  <a:schemeClr val="lt1"/>
                </a:solidFill>
                <a:latin typeface="Montserrat"/>
                <a:ea typeface="Montserrat"/>
                <a:cs typeface="Montserrat"/>
                <a:sym typeface="Montserrat"/>
              </a:rPr>
              <a:t>Reliability During Disruptions</a:t>
            </a:r>
            <a:r>
              <a:rPr lang="en-US" sz="2100">
                <a:solidFill>
                  <a:schemeClr val="lt1"/>
                </a:solidFill>
                <a:latin typeface="Montserrat"/>
                <a:ea typeface="Montserrat"/>
                <a:cs typeface="Montserrat"/>
                <a:sym typeface="Montserrat"/>
              </a:rPr>
              <a:t>: In events such as weather disturbances or pandemics, the most efficient routes between major airports can help airlines make decisions to reroute flights quickly and efficiently.</a:t>
            </a:r>
            <a:endParaRPr sz="2100">
              <a:solidFill>
                <a:schemeClr val="lt1"/>
              </a:solidFill>
              <a:latin typeface="Montserrat"/>
              <a:ea typeface="Montserrat"/>
              <a:cs typeface="Montserrat"/>
              <a:sym typeface="Montserrat"/>
            </a:endParaRPr>
          </a:p>
          <a:p>
            <a:pPr marL="457200" lvl="0" indent="-361950" algn="l" rtl="0">
              <a:lnSpc>
                <a:spcPct val="140016"/>
              </a:lnSpc>
              <a:spcBef>
                <a:spcPts val="0"/>
              </a:spcBef>
              <a:spcAft>
                <a:spcPts val="0"/>
              </a:spcAft>
              <a:buClr>
                <a:schemeClr val="lt1"/>
              </a:buClr>
              <a:buSzPts val="2100"/>
              <a:buFont typeface="Open Sans"/>
              <a:buChar char="●"/>
            </a:pPr>
            <a:r>
              <a:rPr lang="en-US" sz="2100" b="1">
                <a:solidFill>
                  <a:schemeClr val="lt1"/>
                </a:solidFill>
                <a:latin typeface="Montserrat"/>
                <a:ea typeface="Montserrat"/>
                <a:cs typeface="Montserrat"/>
                <a:sym typeface="Montserrat"/>
              </a:rPr>
              <a:t>Resource Allocation</a:t>
            </a:r>
            <a:r>
              <a:rPr lang="en-US" sz="2100">
                <a:solidFill>
                  <a:schemeClr val="lt1"/>
                </a:solidFill>
                <a:latin typeface="Montserrat"/>
                <a:ea typeface="Montserrat"/>
                <a:cs typeface="Montserrat"/>
                <a:sym typeface="Montserrat"/>
              </a:rPr>
              <a:t>: It allows airline companies to allocate resources like fuel, staff, and aircraft to the routes that are most crucial for maintaining overall network efficiency, especially during critical periods</a:t>
            </a:r>
            <a:endParaRPr sz="2100">
              <a:solidFill>
                <a:schemeClr val="lt1"/>
              </a:solidFill>
              <a:latin typeface="Montserrat"/>
              <a:ea typeface="Montserrat"/>
              <a:cs typeface="Montserrat"/>
              <a:sym typeface="Montserrat"/>
            </a:endParaRPr>
          </a:p>
        </p:txBody>
      </p:sp>
      <p:sp>
        <p:nvSpPr>
          <p:cNvPr id="712" name="Google Shape;712;p35"/>
          <p:cNvSpPr/>
          <p:nvPr/>
        </p:nvSpPr>
        <p:spPr>
          <a:xfrm>
            <a:off x="11905200" y="3555650"/>
            <a:ext cx="5559900" cy="3606300"/>
          </a:xfrm>
          <a:prstGeom prst="rect">
            <a:avLst/>
          </a:prstGeom>
          <a:noFill/>
          <a:ln w="28575" cap="flat" cmpd="sng">
            <a:solidFill>
              <a:schemeClr val="lt1"/>
            </a:solidFill>
            <a:prstDash val="lg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ontserrat"/>
              <a:ea typeface="Montserrat"/>
              <a:cs typeface="Montserrat"/>
              <a:sym typeface="Montserrat"/>
            </a:endParaRPr>
          </a:p>
        </p:txBody>
      </p:sp>
      <p:sp>
        <p:nvSpPr>
          <p:cNvPr id="713" name="Google Shape;713;p35"/>
          <p:cNvSpPr txBox="1"/>
          <p:nvPr/>
        </p:nvSpPr>
        <p:spPr>
          <a:xfrm>
            <a:off x="11905200" y="3584513"/>
            <a:ext cx="5266500" cy="1865700"/>
          </a:xfrm>
          <a:prstGeom prst="rect">
            <a:avLst/>
          </a:prstGeom>
          <a:noFill/>
          <a:ln>
            <a:noFill/>
          </a:ln>
        </p:spPr>
        <p:txBody>
          <a:bodyPr spcFirstLastPara="1" wrap="square" lIns="91425" tIns="91425" rIns="91425" bIns="91425" anchor="t" anchorCtr="0">
            <a:spAutoFit/>
          </a:bodyPr>
          <a:lstStyle/>
          <a:p>
            <a:pPr marL="0" lvl="0" indent="0" algn="l" rtl="0">
              <a:lnSpc>
                <a:spcPct val="140016"/>
              </a:lnSpc>
              <a:spcBef>
                <a:spcPts val="0"/>
              </a:spcBef>
              <a:spcAft>
                <a:spcPts val="0"/>
              </a:spcAft>
              <a:buNone/>
            </a:pPr>
            <a:r>
              <a:rPr lang="en-US" sz="2100" b="1">
                <a:solidFill>
                  <a:schemeClr val="lt1"/>
                </a:solidFill>
                <a:latin typeface="Montserrat"/>
                <a:ea typeface="Montserrat"/>
                <a:cs typeface="Montserrat"/>
                <a:sym typeface="Montserrat"/>
              </a:rPr>
              <a:t>Scenario of Disruption: </a:t>
            </a:r>
            <a:endParaRPr sz="2100" b="1">
              <a:solidFill>
                <a:schemeClr val="lt1"/>
              </a:solidFill>
              <a:latin typeface="Montserrat"/>
              <a:ea typeface="Montserrat"/>
              <a:cs typeface="Montserrat"/>
              <a:sym typeface="Montserrat"/>
            </a:endParaRPr>
          </a:p>
          <a:p>
            <a:pPr marL="0" lvl="0" indent="0" algn="l" rtl="0">
              <a:lnSpc>
                <a:spcPct val="140016"/>
              </a:lnSpc>
              <a:spcBef>
                <a:spcPts val="0"/>
              </a:spcBef>
              <a:spcAft>
                <a:spcPts val="0"/>
              </a:spcAft>
              <a:buNone/>
            </a:pPr>
            <a:r>
              <a:rPr lang="en-US" sz="2100">
                <a:solidFill>
                  <a:schemeClr val="lt1"/>
                </a:solidFill>
                <a:latin typeface="Montserrat"/>
                <a:ea typeface="Montserrat"/>
                <a:cs typeface="Montserrat"/>
                <a:sym typeface="Montserrat"/>
              </a:rPr>
              <a:t>If the direct flight from PHX to ORD is unavailable (distance = 0)</a:t>
            </a:r>
            <a:endParaRPr sz="2100">
              <a:solidFill>
                <a:schemeClr val="lt1"/>
              </a:solidFill>
              <a:latin typeface="Montserrat"/>
              <a:ea typeface="Montserrat"/>
              <a:cs typeface="Montserrat"/>
              <a:sym typeface="Montserrat"/>
            </a:endParaRPr>
          </a:p>
          <a:p>
            <a:pPr marL="0" lvl="0" indent="0" algn="l" rtl="0">
              <a:lnSpc>
                <a:spcPct val="140016"/>
              </a:lnSpc>
              <a:spcBef>
                <a:spcPts val="0"/>
              </a:spcBef>
              <a:spcAft>
                <a:spcPts val="0"/>
              </a:spcAft>
              <a:buNone/>
            </a:pPr>
            <a:endParaRPr sz="2100" b="1">
              <a:solidFill>
                <a:schemeClr val="lt1"/>
              </a:solidFill>
              <a:latin typeface="Montserrat"/>
              <a:ea typeface="Montserrat"/>
              <a:cs typeface="Montserrat"/>
              <a:sym typeface="Montserrat"/>
            </a:endParaRPr>
          </a:p>
        </p:txBody>
      </p:sp>
      <p:sp>
        <p:nvSpPr>
          <p:cNvPr id="714" name="Google Shape;714;p35"/>
          <p:cNvSpPr txBox="1"/>
          <p:nvPr/>
        </p:nvSpPr>
        <p:spPr>
          <a:xfrm>
            <a:off x="11905200" y="5450225"/>
            <a:ext cx="5266500" cy="1865700"/>
          </a:xfrm>
          <a:prstGeom prst="rect">
            <a:avLst/>
          </a:prstGeom>
          <a:noFill/>
          <a:ln>
            <a:noFill/>
          </a:ln>
        </p:spPr>
        <p:txBody>
          <a:bodyPr spcFirstLastPara="1" wrap="square" lIns="91425" tIns="91425" rIns="91425" bIns="91425" anchor="t" anchorCtr="0">
            <a:spAutoFit/>
          </a:bodyPr>
          <a:lstStyle/>
          <a:p>
            <a:pPr marL="0" lvl="0" indent="0" algn="l" rtl="0">
              <a:lnSpc>
                <a:spcPct val="140016"/>
              </a:lnSpc>
              <a:spcBef>
                <a:spcPts val="0"/>
              </a:spcBef>
              <a:spcAft>
                <a:spcPts val="0"/>
              </a:spcAft>
              <a:buNone/>
            </a:pPr>
            <a:r>
              <a:rPr lang="en-US" sz="2100" b="1">
                <a:solidFill>
                  <a:schemeClr val="lt1"/>
                </a:solidFill>
                <a:latin typeface="Montserrat"/>
                <a:ea typeface="Montserrat"/>
                <a:cs typeface="Montserrat"/>
                <a:sym typeface="Montserrat"/>
              </a:rPr>
              <a:t>Re-route:</a:t>
            </a:r>
            <a:endParaRPr sz="2100" b="1">
              <a:solidFill>
                <a:schemeClr val="lt1"/>
              </a:solidFill>
              <a:latin typeface="Montserrat"/>
              <a:ea typeface="Montserrat"/>
              <a:cs typeface="Montserrat"/>
              <a:sym typeface="Montserrat"/>
            </a:endParaRPr>
          </a:p>
          <a:p>
            <a:pPr marL="0" lvl="0" indent="0" algn="l" rtl="0">
              <a:lnSpc>
                <a:spcPct val="140016"/>
              </a:lnSpc>
              <a:spcBef>
                <a:spcPts val="0"/>
              </a:spcBef>
              <a:spcAft>
                <a:spcPts val="0"/>
              </a:spcAft>
              <a:buNone/>
            </a:pPr>
            <a:r>
              <a:rPr lang="en-US" sz="2100">
                <a:solidFill>
                  <a:schemeClr val="lt1"/>
                </a:solidFill>
                <a:latin typeface="Montserrat"/>
                <a:ea typeface="Montserrat"/>
                <a:cs typeface="Montserrat"/>
                <a:sym typeface="Montserrat"/>
              </a:rPr>
              <a:t>PHX → DFW → ORD </a:t>
            </a:r>
            <a:endParaRPr sz="2100">
              <a:solidFill>
                <a:schemeClr val="lt1"/>
              </a:solidFill>
              <a:latin typeface="Montserrat"/>
              <a:ea typeface="Montserrat"/>
              <a:cs typeface="Montserrat"/>
              <a:sym typeface="Montserrat"/>
            </a:endParaRPr>
          </a:p>
          <a:p>
            <a:pPr marL="0" lvl="0" indent="0" algn="l" rtl="0">
              <a:lnSpc>
                <a:spcPct val="140016"/>
              </a:lnSpc>
              <a:spcBef>
                <a:spcPts val="0"/>
              </a:spcBef>
              <a:spcAft>
                <a:spcPts val="0"/>
              </a:spcAft>
              <a:buNone/>
            </a:pPr>
            <a:r>
              <a:rPr lang="en-US" sz="2100">
                <a:solidFill>
                  <a:schemeClr val="lt1"/>
                </a:solidFill>
                <a:latin typeface="Montserrat"/>
                <a:ea typeface="Montserrat"/>
                <a:cs typeface="Montserrat"/>
                <a:sym typeface="Montserrat"/>
              </a:rPr>
              <a:t>(total distance = 1 + 1 = 2)</a:t>
            </a:r>
            <a:endParaRPr sz="2100">
              <a:solidFill>
                <a:schemeClr val="lt1"/>
              </a:solidFill>
              <a:latin typeface="Montserrat"/>
              <a:ea typeface="Montserrat"/>
              <a:cs typeface="Montserrat"/>
              <a:sym typeface="Montserrat"/>
            </a:endParaRPr>
          </a:p>
          <a:p>
            <a:pPr marL="0" lvl="0" indent="0" algn="l" rtl="0">
              <a:lnSpc>
                <a:spcPct val="140016"/>
              </a:lnSpc>
              <a:spcBef>
                <a:spcPts val="0"/>
              </a:spcBef>
              <a:spcAft>
                <a:spcPts val="0"/>
              </a:spcAft>
              <a:buNone/>
            </a:pPr>
            <a:endParaRPr sz="2100" b="1">
              <a:solidFill>
                <a:schemeClr val="lt1"/>
              </a:solidFill>
              <a:latin typeface="Montserrat"/>
              <a:ea typeface="Montserrat"/>
              <a:cs typeface="Montserrat"/>
              <a:sym typeface="Montserrat"/>
            </a:endParaRPr>
          </a:p>
        </p:txBody>
      </p:sp>
      <p:sp>
        <p:nvSpPr>
          <p:cNvPr id="715" name="Google Shape;715;p35"/>
          <p:cNvSpPr txBox="1">
            <a:spLocks noGrp="1"/>
          </p:cNvSpPr>
          <p:nvPr>
            <p:ph type="sldNum" idx="12"/>
          </p:nvPr>
        </p:nvSpPr>
        <p:spPr>
          <a:xfrm>
            <a:off x="17113568" y="9499702"/>
            <a:ext cx="1097400" cy="787500"/>
          </a:xfrm>
          <a:prstGeom prst="rect">
            <a:avLst/>
          </a:prstGeom>
        </p:spPr>
        <p:txBody>
          <a:bodyPr spcFirstLastPara="1" wrap="square" lIns="167625" tIns="167625" rIns="167625" bIns="167625" anchor="t" anchorCtr="0">
            <a:noAutofit/>
          </a:bodyPr>
          <a:lstStyle/>
          <a:p>
            <a:pPr marL="0" lvl="0" indent="0" algn="r" rtl="0">
              <a:spcBef>
                <a:spcPts val="0"/>
              </a:spcBef>
              <a:spcAft>
                <a:spcPts val="0"/>
              </a:spcAft>
              <a:buNone/>
            </a:pPr>
            <a:fld id="{00000000-1234-1234-1234-123412341234}" type="slidenum">
              <a:rPr lang="en-US"/>
              <a:t>25</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031119"/>
        </a:solidFill>
        <a:effectLst/>
      </p:bgPr>
    </p:bg>
    <p:spTree>
      <p:nvGrpSpPr>
        <p:cNvPr id="1" name="Shape 719"/>
        <p:cNvGrpSpPr/>
        <p:nvPr/>
      </p:nvGrpSpPr>
      <p:grpSpPr>
        <a:xfrm>
          <a:off x="0" y="0"/>
          <a:ext cx="0" cy="0"/>
          <a:chOff x="0" y="0"/>
          <a:chExt cx="0" cy="0"/>
        </a:xfrm>
      </p:grpSpPr>
      <p:sp>
        <p:nvSpPr>
          <p:cNvPr id="720" name="Google Shape;720;p36"/>
          <p:cNvSpPr txBox="1"/>
          <p:nvPr/>
        </p:nvSpPr>
        <p:spPr>
          <a:xfrm>
            <a:off x="1548328" y="584201"/>
            <a:ext cx="1095300" cy="2154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endParaRPr/>
          </a:p>
        </p:txBody>
      </p:sp>
      <p:grpSp>
        <p:nvGrpSpPr>
          <p:cNvPr id="721" name="Google Shape;721;p36"/>
          <p:cNvGrpSpPr/>
          <p:nvPr/>
        </p:nvGrpSpPr>
        <p:grpSpPr>
          <a:xfrm>
            <a:off x="0" y="1291075"/>
            <a:ext cx="18288118" cy="8996375"/>
            <a:chOff x="0" y="-38100"/>
            <a:chExt cx="4816592" cy="2369400"/>
          </a:xfrm>
        </p:grpSpPr>
        <p:sp>
          <p:nvSpPr>
            <p:cNvPr id="722" name="Google Shape;722;p36"/>
            <p:cNvSpPr/>
            <p:nvPr/>
          </p:nvSpPr>
          <p:spPr>
            <a:xfrm>
              <a:off x="0" y="0"/>
              <a:ext cx="4816592" cy="2331197"/>
            </a:xfrm>
            <a:custGeom>
              <a:avLst/>
              <a:gdLst/>
              <a:ahLst/>
              <a:cxnLst/>
              <a:rect l="l" t="t" r="r" b="b"/>
              <a:pathLst>
                <a:path w="4816592" h="2331197" extrusionOk="0">
                  <a:moveTo>
                    <a:pt x="0" y="0"/>
                  </a:moveTo>
                  <a:lnTo>
                    <a:pt x="4816592" y="0"/>
                  </a:lnTo>
                  <a:lnTo>
                    <a:pt x="4816592" y="2331197"/>
                  </a:lnTo>
                  <a:lnTo>
                    <a:pt x="0" y="2331197"/>
                  </a:lnTo>
                  <a:close/>
                </a:path>
              </a:pathLst>
            </a:custGeom>
            <a:solidFill>
              <a:schemeClr val="accent1"/>
            </a:solidFill>
            <a:ln>
              <a:noFill/>
            </a:ln>
          </p:spPr>
          <p:txBody>
            <a:bodyPr/>
            <a:lstStyle/>
            <a:p>
              <a:endParaRPr lang="en-US"/>
            </a:p>
          </p:txBody>
        </p:sp>
        <p:sp>
          <p:nvSpPr>
            <p:cNvPr id="723" name="Google Shape;723;p36"/>
            <p:cNvSpPr txBox="1"/>
            <p:nvPr/>
          </p:nvSpPr>
          <p:spPr>
            <a:xfrm>
              <a:off x="0" y="-38100"/>
              <a:ext cx="4816500" cy="2369400"/>
            </a:xfrm>
            <a:prstGeom prst="rect">
              <a:avLst/>
            </a:prstGeom>
            <a:solidFill>
              <a:schemeClr val="accent1"/>
            </a:solidFill>
            <a:ln>
              <a:noFill/>
            </a:ln>
          </p:spPr>
          <p:txBody>
            <a:bodyPr spcFirstLastPara="1" wrap="square" lIns="50800" tIns="50800" rIns="50800" bIns="50800" anchor="ctr" anchorCtr="0">
              <a:noAutofit/>
            </a:bodyPr>
            <a:lstStyle/>
            <a:p>
              <a:pPr marL="0" lvl="0" indent="0" algn="l" rtl="0">
                <a:lnSpc>
                  <a:spcPct val="140016"/>
                </a:lnSpc>
                <a:spcBef>
                  <a:spcPts val="0"/>
                </a:spcBef>
                <a:spcAft>
                  <a:spcPts val="0"/>
                </a:spcAft>
                <a:buNone/>
              </a:pPr>
              <a:endParaRPr sz="2700">
                <a:solidFill>
                  <a:schemeClr val="lt1"/>
                </a:solidFill>
                <a:latin typeface="Open Sans"/>
                <a:ea typeface="Open Sans"/>
                <a:cs typeface="Open Sans"/>
                <a:sym typeface="Open Sans"/>
              </a:endParaRPr>
            </a:p>
            <a:p>
              <a:pPr marL="0" lvl="0" indent="0" algn="l" rtl="0">
                <a:lnSpc>
                  <a:spcPct val="140016"/>
                </a:lnSpc>
                <a:spcBef>
                  <a:spcPts val="0"/>
                </a:spcBef>
                <a:spcAft>
                  <a:spcPts val="0"/>
                </a:spcAft>
                <a:buNone/>
              </a:pPr>
              <a:endParaRPr sz="1800" b="1" i="0" u="none" strike="noStrike" cap="none">
                <a:solidFill>
                  <a:schemeClr val="dk1"/>
                </a:solidFill>
                <a:latin typeface="Calibri"/>
                <a:ea typeface="Calibri"/>
                <a:cs typeface="Calibri"/>
                <a:sym typeface="Calibri"/>
              </a:endParaRPr>
            </a:p>
          </p:txBody>
        </p:sp>
      </p:grpSp>
      <p:sp>
        <p:nvSpPr>
          <p:cNvPr id="724" name="Google Shape;724;p36"/>
          <p:cNvSpPr txBox="1"/>
          <p:nvPr/>
        </p:nvSpPr>
        <p:spPr>
          <a:xfrm>
            <a:off x="205198" y="362903"/>
            <a:ext cx="18160200" cy="6927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4500" b="1">
                <a:solidFill>
                  <a:srgbClr val="FFFFFF"/>
                </a:solidFill>
                <a:latin typeface="Montserrat"/>
                <a:ea typeface="Montserrat"/>
                <a:cs typeface="Montserrat"/>
                <a:sym typeface="Montserrat"/>
              </a:rPr>
              <a:t>Business Insights from EDA</a:t>
            </a:r>
            <a:endParaRPr sz="4500" b="1">
              <a:solidFill>
                <a:srgbClr val="FFFFFF"/>
              </a:solidFill>
              <a:latin typeface="Montserrat"/>
              <a:ea typeface="Montserrat"/>
              <a:cs typeface="Montserrat"/>
              <a:sym typeface="Montserrat"/>
            </a:endParaRPr>
          </a:p>
        </p:txBody>
      </p:sp>
      <p:cxnSp>
        <p:nvCxnSpPr>
          <p:cNvPr id="725" name="Google Shape;725;p36"/>
          <p:cNvCxnSpPr/>
          <p:nvPr/>
        </p:nvCxnSpPr>
        <p:spPr>
          <a:xfrm>
            <a:off x="0" y="1273812"/>
            <a:ext cx="18570600" cy="0"/>
          </a:xfrm>
          <a:prstGeom prst="straightConnector1">
            <a:avLst/>
          </a:prstGeom>
          <a:noFill/>
          <a:ln w="19050" cap="flat" cmpd="sng">
            <a:solidFill>
              <a:srgbClr val="FFFFFF"/>
            </a:solidFill>
            <a:prstDash val="solid"/>
            <a:round/>
            <a:headEnd type="none" w="sm" len="sm"/>
            <a:tailEnd type="none" w="sm" len="sm"/>
          </a:ln>
        </p:spPr>
      </p:cxnSp>
      <p:sp>
        <p:nvSpPr>
          <p:cNvPr id="726" name="Google Shape;726;p36"/>
          <p:cNvSpPr txBox="1"/>
          <p:nvPr/>
        </p:nvSpPr>
        <p:spPr>
          <a:xfrm>
            <a:off x="10354200" y="593750"/>
            <a:ext cx="9000600" cy="231000"/>
          </a:xfrm>
          <a:prstGeom prst="rect">
            <a:avLst/>
          </a:prstGeom>
          <a:noFill/>
          <a:ln>
            <a:noFill/>
          </a:ln>
        </p:spPr>
        <p:txBody>
          <a:bodyPr spcFirstLastPara="1" wrap="square" lIns="0" tIns="0" rIns="0" bIns="0" anchor="t" anchorCtr="0">
            <a:spAutoFit/>
          </a:bodyPr>
          <a:lstStyle/>
          <a:p>
            <a:pPr marL="0" lvl="0" indent="0" algn="l" rtl="0">
              <a:lnSpc>
                <a:spcPct val="140000"/>
              </a:lnSpc>
              <a:spcBef>
                <a:spcPts val="0"/>
              </a:spcBef>
              <a:spcAft>
                <a:spcPts val="0"/>
              </a:spcAft>
              <a:buSzPts val="1100"/>
              <a:buNone/>
            </a:pPr>
            <a:r>
              <a:rPr lang="en-US" sz="1500">
                <a:solidFill>
                  <a:srgbClr val="FFFFFF"/>
                </a:solidFill>
                <a:latin typeface="Open Sans"/>
                <a:ea typeface="Open Sans"/>
                <a:cs typeface="Open Sans"/>
                <a:sym typeface="Open Sans"/>
              </a:rPr>
              <a:t>PROJECT OVERVIEW               EDA               MODELS BUILDUP            BUSINESS INSIGHTS</a:t>
            </a:r>
            <a:endParaRPr sz="1500">
              <a:solidFill>
                <a:srgbClr val="FFFFFF"/>
              </a:solidFill>
              <a:latin typeface="Open Sans"/>
              <a:ea typeface="Open Sans"/>
              <a:cs typeface="Open Sans"/>
              <a:sym typeface="Open Sans"/>
            </a:endParaRPr>
          </a:p>
        </p:txBody>
      </p:sp>
      <p:cxnSp>
        <p:nvCxnSpPr>
          <p:cNvPr id="727" name="Google Shape;727;p36"/>
          <p:cNvCxnSpPr/>
          <p:nvPr/>
        </p:nvCxnSpPr>
        <p:spPr>
          <a:xfrm>
            <a:off x="16242875" y="896950"/>
            <a:ext cx="1660500" cy="0"/>
          </a:xfrm>
          <a:prstGeom prst="straightConnector1">
            <a:avLst/>
          </a:prstGeom>
          <a:noFill/>
          <a:ln w="28575" cap="flat" cmpd="sng">
            <a:solidFill>
              <a:srgbClr val="FFFFFF">
                <a:alpha val="69800"/>
              </a:srgbClr>
            </a:solidFill>
            <a:prstDash val="solid"/>
            <a:round/>
            <a:headEnd type="none" w="sm" len="sm"/>
            <a:tailEnd type="none" w="sm" len="sm"/>
          </a:ln>
        </p:spPr>
      </p:cxnSp>
      <p:sp>
        <p:nvSpPr>
          <p:cNvPr id="728" name="Google Shape;728;p36"/>
          <p:cNvSpPr/>
          <p:nvPr/>
        </p:nvSpPr>
        <p:spPr>
          <a:xfrm>
            <a:off x="676500" y="1678875"/>
            <a:ext cx="5179800" cy="7878300"/>
          </a:xfrm>
          <a:prstGeom prst="rect">
            <a:avLst/>
          </a:prstGeom>
          <a:solidFill>
            <a:srgbClr val="FFFFFF">
              <a:alpha val="6980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ontserrat"/>
              <a:ea typeface="Montserrat"/>
              <a:cs typeface="Montserrat"/>
              <a:sym typeface="Montserrat"/>
            </a:endParaRPr>
          </a:p>
        </p:txBody>
      </p:sp>
      <p:pic>
        <p:nvPicPr>
          <p:cNvPr id="729" name="Google Shape;729;p36"/>
          <p:cNvPicPr preferRelativeResize="0"/>
          <p:nvPr/>
        </p:nvPicPr>
        <p:blipFill>
          <a:blip r:embed="rId3">
            <a:alphaModFix/>
          </a:blip>
          <a:stretch>
            <a:fillRect/>
          </a:stretch>
        </p:blipFill>
        <p:spPr>
          <a:xfrm>
            <a:off x="1983025" y="1824950"/>
            <a:ext cx="1660500" cy="1660500"/>
          </a:xfrm>
          <a:prstGeom prst="rect">
            <a:avLst/>
          </a:prstGeom>
          <a:noFill/>
          <a:ln>
            <a:noFill/>
          </a:ln>
        </p:spPr>
      </p:pic>
      <p:sp>
        <p:nvSpPr>
          <p:cNvPr id="730" name="Google Shape;730;p36"/>
          <p:cNvSpPr/>
          <p:nvPr/>
        </p:nvSpPr>
        <p:spPr>
          <a:xfrm>
            <a:off x="6316525" y="1678875"/>
            <a:ext cx="5179800" cy="7878300"/>
          </a:xfrm>
          <a:prstGeom prst="rect">
            <a:avLst/>
          </a:prstGeom>
          <a:solidFill>
            <a:srgbClr val="FFFFFF">
              <a:alpha val="6980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ontserrat"/>
              <a:ea typeface="Montserrat"/>
              <a:cs typeface="Montserrat"/>
              <a:sym typeface="Montserrat"/>
            </a:endParaRPr>
          </a:p>
        </p:txBody>
      </p:sp>
      <p:pic>
        <p:nvPicPr>
          <p:cNvPr id="731" name="Google Shape;731;p36"/>
          <p:cNvPicPr preferRelativeResize="0"/>
          <p:nvPr/>
        </p:nvPicPr>
        <p:blipFill>
          <a:blip r:embed="rId4">
            <a:alphaModFix/>
          </a:blip>
          <a:stretch>
            <a:fillRect/>
          </a:stretch>
        </p:blipFill>
        <p:spPr>
          <a:xfrm>
            <a:off x="7689625" y="1748000"/>
            <a:ext cx="1814400" cy="1814400"/>
          </a:xfrm>
          <a:prstGeom prst="rect">
            <a:avLst/>
          </a:prstGeom>
          <a:noFill/>
          <a:ln>
            <a:noFill/>
          </a:ln>
        </p:spPr>
      </p:pic>
      <p:sp>
        <p:nvSpPr>
          <p:cNvPr id="732" name="Google Shape;732;p36"/>
          <p:cNvSpPr/>
          <p:nvPr/>
        </p:nvSpPr>
        <p:spPr>
          <a:xfrm>
            <a:off x="12101425" y="1650650"/>
            <a:ext cx="5179800" cy="7878300"/>
          </a:xfrm>
          <a:prstGeom prst="rect">
            <a:avLst/>
          </a:prstGeom>
          <a:solidFill>
            <a:srgbClr val="FFFFFF">
              <a:alpha val="6980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ontserrat"/>
              <a:ea typeface="Montserrat"/>
              <a:cs typeface="Montserrat"/>
              <a:sym typeface="Montserrat"/>
            </a:endParaRPr>
          </a:p>
        </p:txBody>
      </p:sp>
      <p:pic>
        <p:nvPicPr>
          <p:cNvPr id="733" name="Google Shape;733;p36"/>
          <p:cNvPicPr preferRelativeResize="0"/>
          <p:nvPr/>
        </p:nvPicPr>
        <p:blipFill>
          <a:blip r:embed="rId5">
            <a:alphaModFix/>
          </a:blip>
          <a:stretch>
            <a:fillRect/>
          </a:stretch>
        </p:blipFill>
        <p:spPr>
          <a:xfrm>
            <a:off x="13680025" y="1824950"/>
            <a:ext cx="1660500" cy="1660500"/>
          </a:xfrm>
          <a:prstGeom prst="rect">
            <a:avLst/>
          </a:prstGeom>
          <a:noFill/>
          <a:ln>
            <a:noFill/>
          </a:ln>
        </p:spPr>
      </p:pic>
      <p:sp>
        <p:nvSpPr>
          <p:cNvPr id="734" name="Google Shape;734;p36"/>
          <p:cNvSpPr txBox="1"/>
          <p:nvPr/>
        </p:nvSpPr>
        <p:spPr>
          <a:xfrm>
            <a:off x="919925" y="3812100"/>
            <a:ext cx="4588500" cy="4433100"/>
          </a:xfrm>
          <a:prstGeom prst="rect">
            <a:avLst/>
          </a:prstGeom>
          <a:noFill/>
          <a:ln>
            <a:noFill/>
          </a:ln>
        </p:spPr>
        <p:txBody>
          <a:bodyPr spcFirstLastPara="1" wrap="square" lIns="91425" tIns="91425" rIns="91425" bIns="91425" anchor="t" anchorCtr="0">
            <a:spAutoFit/>
          </a:bodyPr>
          <a:lstStyle/>
          <a:p>
            <a:pPr marL="457200" lvl="0" indent="-374650" algn="l" rtl="0">
              <a:spcBef>
                <a:spcPts val="0"/>
              </a:spcBef>
              <a:spcAft>
                <a:spcPts val="0"/>
              </a:spcAft>
              <a:buClr>
                <a:schemeClr val="dk1"/>
              </a:buClr>
              <a:buSzPts val="2300"/>
              <a:buFont typeface="Open Sans"/>
              <a:buChar char="●"/>
            </a:pPr>
            <a:r>
              <a:rPr lang="en-US" sz="2300">
                <a:solidFill>
                  <a:schemeClr val="dk1"/>
                </a:solidFill>
                <a:latin typeface="Montserrat"/>
                <a:ea typeface="Montserrat"/>
                <a:cs typeface="Montserrat"/>
                <a:sym typeface="Montserrat"/>
              </a:rPr>
              <a:t>Delay-prone airlines are often </a:t>
            </a:r>
            <a:r>
              <a:rPr lang="en-US" sz="2300" b="1">
                <a:solidFill>
                  <a:schemeClr val="dk1"/>
                </a:solidFill>
                <a:latin typeface="Montserrat"/>
                <a:ea typeface="Montserrat"/>
                <a:cs typeface="Montserrat"/>
                <a:sym typeface="Montserrat"/>
              </a:rPr>
              <a:t>budget carriers</a:t>
            </a:r>
            <a:r>
              <a:rPr lang="en-US" sz="2300">
                <a:solidFill>
                  <a:schemeClr val="dk1"/>
                </a:solidFill>
                <a:latin typeface="Montserrat"/>
                <a:ea typeface="Montserrat"/>
                <a:cs typeface="Montserrat"/>
                <a:sym typeface="Montserrat"/>
              </a:rPr>
              <a:t>.</a:t>
            </a:r>
            <a:endParaRPr sz="2300">
              <a:solidFill>
                <a:schemeClr val="dk1"/>
              </a:solidFill>
              <a:latin typeface="Montserrat"/>
              <a:ea typeface="Montserrat"/>
              <a:cs typeface="Montserrat"/>
              <a:sym typeface="Montserrat"/>
            </a:endParaRPr>
          </a:p>
          <a:p>
            <a:pPr marL="457200" lvl="0" indent="0" algn="l" rtl="0">
              <a:spcBef>
                <a:spcPts val="0"/>
              </a:spcBef>
              <a:spcAft>
                <a:spcPts val="0"/>
              </a:spcAft>
              <a:buNone/>
            </a:pPr>
            <a:endParaRPr sz="2300">
              <a:solidFill>
                <a:schemeClr val="dk1"/>
              </a:solidFill>
              <a:latin typeface="Montserrat"/>
              <a:ea typeface="Montserrat"/>
              <a:cs typeface="Montserrat"/>
              <a:sym typeface="Montserrat"/>
            </a:endParaRPr>
          </a:p>
          <a:p>
            <a:pPr marL="457200" lvl="0" indent="0" algn="l" rtl="0">
              <a:spcBef>
                <a:spcPts val="0"/>
              </a:spcBef>
              <a:spcAft>
                <a:spcPts val="0"/>
              </a:spcAft>
              <a:buNone/>
            </a:pPr>
            <a:endParaRPr sz="2300">
              <a:solidFill>
                <a:schemeClr val="dk1"/>
              </a:solidFill>
              <a:latin typeface="Montserrat"/>
              <a:ea typeface="Montserrat"/>
              <a:cs typeface="Montserrat"/>
              <a:sym typeface="Montserrat"/>
            </a:endParaRPr>
          </a:p>
          <a:p>
            <a:pPr marL="0" lvl="0" indent="0" algn="l" rtl="0">
              <a:spcBef>
                <a:spcPts val="0"/>
              </a:spcBef>
              <a:spcAft>
                <a:spcPts val="0"/>
              </a:spcAft>
              <a:buNone/>
            </a:pPr>
            <a:endParaRPr sz="2300">
              <a:solidFill>
                <a:schemeClr val="dk1"/>
              </a:solidFill>
              <a:latin typeface="Montserrat"/>
              <a:ea typeface="Montserrat"/>
              <a:cs typeface="Montserrat"/>
              <a:sym typeface="Montserrat"/>
            </a:endParaRPr>
          </a:p>
          <a:p>
            <a:pPr marL="457200" lvl="0" indent="-374650" algn="l" rtl="0">
              <a:spcBef>
                <a:spcPts val="0"/>
              </a:spcBef>
              <a:spcAft>
                <a:spcPts val="0"/>
              </a:spcAft>
              <a:buClr>
                <a:schemeClr val="dk1"/>
              </a:buClr>
              <a:buSzPts val="2300"/>
              <a:buFont typeface="Open Sans"/>
              <a:buChar char="●"/>
            </a:pPr>
            <a:r>
              <a:rPr lang="en-US" sz="2300" b="1">
                <a:solidFill>
                  <a:schemeClr val="dk1"/>
                </a:solidFill>
                <a:latin typeface="Montserrat"/>
                <a:ea typeface="Montserrat"/>
                <a:cs typeface="Montserrat"/>
                <a:sym typeface="Montserrat"/>
              </a:rPr>
              <a:t>Recommendation</a:t>
            </a:r>
            <a:r>
              <a:rPr lang="en-US" sz="2300">
                <a:solidFill>
                  <a:schemeClr val="dk1"/>
                </a:solidFill>
                <a:latin typeface="Montserrat"/>
                <a:ea typeface="Montserrat"/>
                <a:cs typeface="Montserrat"/>
                <a:sym typeface="Montserrat"/>
              </a:rPr>
              <a:t>: Avoid cheap airlines when minimizing delay risk is critical.</a:t>
            </a:r>
            <a:endParaRPr sz="2300">
              <a:solidFill>
                <a:schemeClr val="dk1"/>
              </a:solidFill>
              <a:latin typeface="Montserrat"/>
              <a:ea typeface="Montserrat"/>
              <a:cs typeface="Montserrat"/>
              <a:sym typeface="Montserrat"/>
            </a:endParaRPr>
          </a:p>
          <a:p>
            <a:pPr marL="457200" lvl="0" indent="0" algn="l" rtl="0">
              <a:spcBef>
                <a:spcPts val="0"/>
              </a:spcBef>
              <a:spcAft>
                <a:spcPts val="0"/>
              </a:spcAft>
              <a:buNone/>
            </a:pPr>
            <a:endParaRPr sz="2300">
              <a:solidFill>
                <a:schemeClr val="dk1"/>
              </a:solidFill>
              <a:latin typeface="Montserrat"/>
              <a:ea typeface="Montserrat"/>
              <a:cs typeface="Montserrat"/>
              <a:sym typeface="Montserrat"/>
            </a:endParaRPr>
          </a:p>
          <a:p>
            <a:pPr marL="0" lvl="0" indent="0" algn="l" rtl="0">
              <a:spcBef>
                <a:spcPts val="0"/>
              </a:spcBef>
              <a:spcAft>
                <a:spcPts val="0"/>
              </a:spcAft>
              <a:buNone/>
            </a:pPr>
            <a:endParaRPr sz="2300">
              <a:solidFill>
                <a:schemeClr val="dk1"/>
              </a:solidFill>
              <a:latin typeface="Montserrat"/>
              <a:ea typeface="Montserrat"/>
              <a:cs typeface="Montserrat"/>
              <a:sym typeface="Montserrat"/>
            </a:endParaRPr>
          </a:p>
          <a:p>
            <a:pPr marL="0" lvl="0" indent="0" algn="l" rtl="0">
              <a:spcBef>
                <a:spcPts val="0"/>
              </a:spcBef>
              <a:spcAft>
                <a:spcPts val="0"/>
              </a:spcAft>
              <a:buNone/>
            </a:pPr>
            <a:endParaRPr sz="2300">
              <a:solidFill>
                <a:schemeClr val="dk1"/>
              </a:solidFill>
              <a:latin typeface="Montserrat"/>
              <a:ea typeface="Montserrat"/>
              <a:cs typeface="Montserrat"/>
              <a:sym typeface="Montserrat"/>
            </a:endParaRPr>
          </a:p>
        </p:txBody>
      </p:sp>
      <p:sp>
        <p:nvSpPr>
          <p:cNvPr id="735" name="Google Shape;735;p36"/>
          <p:cNvSpPr txBox="1"/>
          <p:nvPr/>
        </p:nvSpPr>
        <p:spPr>
          <a:xfrm>
            <a:off x="6615925" y="3812100"/>
            <a:ext cx="4588500" cy="4203000"/>
          </a:xfrm>
          <a:prstGeom prst="rect">
            <a:avLst/>
          </a:prstGeom>
          <a:noFill/>
          <a:ln>
            <a:noFill/>
          </a:ln>
        </p:spPr>
        <p:txBody>
          <a:bodyPr spcFirstLastPara="1" wrap="square" lIns="91425" tIns="91425" rIns="91425" bIns="91425" anchor="t" anchorCtr="0">
            <a:spAutoFit/>
          </a:bodyPr>
          <a:lstStyle/>
          <a:p>
            <a:pPr marL="457200" lvl="0" indent="-374650" algn="l" rtl="0">
              <a:lnSpc>
                <a:spcPct val="115000"/>
              </a:lnSpc>
              <a:spcBef>
                <a:spcPts val="0"/>
              </a:spcBef>
              <a:spcAft>
                <a:spcPts val="0"/>
              </a:spcAft>
              <a:buClr>
                <a:schemeClr val="dk1"/>
              </a:buClr>
              <a:buSzPts val="2300"/>
              <a:buFont typeface="Open Sans"/>
              <a:buChar char="●"/>
            </a:pPr>
            <a:r>
              <a:rPr lang="en-US" sz="2300" b="1">
                <a:solidFill>
                  <a:schemeClr val="dk1"/>
                </a:solidFill>
                <a:latin typeface="Montserrat"/>
                <a:ea typeface="Montserrat"/>
                <a:cs typeface="Montserrat"/>
                <a:sym typeface="Montserrat"/>
              </a:rPr>
              <a:t>High delays</a:t>
            </a:r>
            <a:r>
              <a:rPr lang="en-US" sz="2300">
                <a:solidFill>
                  <a:schemeClr val="dk1"/>
                </a:solidFill>
                <a:latin typeface="Montserrat"/>
                <a:ea typeface="Montserrat"/>
                <a:cs typeface="Montserrat"/>
                <a:sym typeface="Montserrat"/>
              </a:rPr>
              <a:t>: Midnight–3 AM and 6–8 PM.</a:t>
            </a:r>
            <a:endParaRPr sz="2300">
              <a:solidFill>
                <a:schemeClr val="dk1"/>
              </a:solidFill>
              <a:latin typeface="Montserrat"/>
              <a:ea typeface="Montserrat"/>
              <a:cs typeface="Montserrat"/>
              <a:sym typeface="Montserrat"/>
            </a:endParaRPr>
          </a:p>
          <a:p>
            <a:pPr marL="457200" marR="0" lvl="0" indent="-374650" algn="l" rtl="0">
              <a:lnSpc>
                <a:spcPct val="115000"/>
              </a:lnSpc>
              <a:spcBef>
                <a:spcPts val="0"/>
              </a:spcBef>
              <a:spcAft>
                <a:spcPts val="0"/>
              </a:spcAft>
              <a:buClr>
                <a:schemeClr val="dk1"/>
              </a:buClr>
              <a:buSzPts val="2300"/>
              <a:buFont typeface="Open Sans"/>
              <a:buChar char="●"/>
            </a:pPr>
            <a:r>
              <a:rPr lang="en-US" sz="2300" b="1">
                <a:solidFill>
                  <a:schemeClr val="dk1"/>
                </a:solidFill>
                <a:latin typeface="Montserrat"/>
                <a:ea typeface="Montserrat"/>
                <a:cs typeface="Montserrat"/>
                <a:sym typeface="Montserrat"/>
              </a:rPr>
              <a:t>Lowest delay</a:t>
            </a:r>
            <a:r>
              <a:rPr lang="en-US" sz="2300">
                <a:solidFill>
                  <a:schemeClr val="dk1"/>
                </a:solidFill>
                <a:latin typeface="Montserrat"/>
                <a:ea typeface="Montserrat"/>
                <a:cs typeface="Montserrat"/>
                <a:sym typeface="Montserrat"/>
              </a:rPr>
              <a:t>s: 6–7 AM (early morning flights).</a:t>
            </a:r>
            <a:endParaRPr sz="2300">
              <a:solidFill>
                <a:schemeClr val="dk1"/>
              </a:solidFill>
              <a:latin typeface="Montserrat"/>
              <a:ea typeface="Montserrat"/>
              <a:cs typeface="Montserrat"/>
              <a:sym typeface="Montserrat"/>
            </a:endParaRPr>
          </a:p>
          <a:p>
            <a:pPr marL="457200" marR="0" lvl="0" indent="-374650" algn="l" rtl="0">
              <a:lnSpc>
                <a:spcPct val="115000"/>
              </a:lnSpc>
              <a:spcBef>
                <a:spcPts val="0"/>
              </a:spcBef>
              <a:spcAft>
                <a:spcPts val="0"/>
              </a:spcAft>
              <a:buClr>
                <a:schemeClr val="dk1"/>
              </a:buClr>
              <a:buSzPts val="2300"/>
              <a:buFont typeface="Montserrat"/>
              <a:buChar char="●"/>
            </a:pPr>
            <a:r>
              <a:rPr lang="en-US" sz="2300">
                <a:solidFill>
                  <a:schemeClr val="dk1"/>
                </a:solidFill>
                <a:latin typeface="Montserrat"/>
                <a:ea typeface="Montserrat"/>
                <a:cs typeface="Montserrat"/>
                <a:sym typeface="Montserrat"/>
              </a:rPr>
              <a:t>Most delays are within one hour, even during high-delay periods.</a:t>
            </a:r>
            <a:endParaRPr sz="2300">
              <a:solidFill>
                <a:schemeClr val="dk1"/>
              </a:solidFill>
              <a:latin typeface="Montserrat"/>
              <a:ea typeface="Montserrat"/>
              <a:cs typeface="Montserrat"/>
              <a:sym typeface="Montserrat"/>
            </a:endParaRPr>
          </a:p>
          <a:p>
            <a:pPr marL="0" marR="0" lvl="0" indent="0" algn="l" rtl="0">
              <a:lnSpc>
                <a:spcPct val="115000"/>
              </a:lnSpc>
              <a:spcBef>
                <a:spcPts val="0"/>
              </a:spcBef>
              <a:spcAft>
                <a:spcPts val="0"/>
              </a:spcAft>
              <a:buNone/>
            </a:pPr>
            <a:endParaRPr sz="2300">
              <a:solidFill>
                <a:schemeClr val="dk1"/>
              </a:solidFill>
              <a:latin typeface="Montserrat"/>
              <a:ea typeface="Montserrat"/>
              <a:cs typeface="Montserrat"/>
              <a:sym typeface="Montserrat"/>
            </a:endParaRPr>
          </a:p>
          <a:p>
            <a:pPr marL="457200" marR="0" lvl="0" indent="-374650" algn="l" rtl="0">
              <a:lnSpc>
                <a:spcPct val="115000"/>
              </a:lnSpc>
              <a:spcBef>
                <a:spcPts val="0"/>
              </a:spcBef>
              <a:spcAft>
                <a:spcPts val="0"/>
              </a:spcAft>
              <a:buClr>
                <a:schemeClr val="dk1"/>
              </a:buClr>
              <a:buSzPts val="2300"/>
              <a:buFont typeface="Open Sans"/>
              <a:buChar char="●"/>
            </a:pPr>
            <a:r>
              <a:rPr lang="en-US" sz="2300" b="1">
                <a:solidFill>
                  <a:schemeClr val="dk1"/>
                </a:solidFill>
                <a:latin typeface="Montserrat"/>
                <a:ea typeface="Montserrat"/>
                <a:cs typeface="Montserrat"/>
                <a:sym typeface="Montserrat"/>
              </a:rPr>
              <a:t>Recommendation</a:t>
            </a:r>
            <a:r>
              <a:rPr lang="en-US" sz="2300">
                <a:solidFill>
                  <a:schemeClr val="dk1"/>
                </a:solidFill>
                <a:latin typeface="Montserrat"/>
                <a:ea typeface="Montserrat"/>
                <a:cs typeface="Montserrat"/>
                <a:sym typeface="Montserrat"/>
              </a:rPr>
              <a:t>: Opt for early morning flights</a:t>
            </a:r>
            <a:endParaRPr sz="2300">
              <a:solidFill>
                <a:schemeClr val="dk1"/>
              </a:solidFill>
              <a:latin typeface="Montserrat"/>
              <a:ea typeface="Montserrat"/>
              <a:cs typeface="Montserrat"/>
              <a:sym typeface="Montserrat"/>
            </a:endParaRPr>
          </a:p>
        </p:txBody>
      </p:sp>
      <p:sp>
        <p:nvSpPr>
          <p:cNvPr id="736" name="Google Shape;736;p36"/>
          <p:cNvSpPr txBox="1"/>
          <p:nvPr/>
        </p:nvSpPr>
        <p:spPr>
          <a:xfrm>
            <a:off x="12304425" y="3812100"/>
            <a:ext cx="4976700" cy="3016800"/>
          </a:xfrm>
          <a:prstGeom prst="rect">
            <a:avLst/>
          </a:prstGeom>
          <a:noFill/>
          <a:ln>
            <a:noFill/>
          </a:ln>
        </p:spPr>
        <p:txBody>
          <a:bodyPr spcFirstLastPara="1" wrap="square" lIns="91425" tIns="91425" rIns="91425" bIns="91425" anchor="t" anchorCtr="0">
            <a:spAutoFit/>
          </a:bodyPr>
          <a:lstStyle/>
          <a:p>
            <a:pPr marL="457200" lvl="0" indent="-374650" algn="l" rtl="0">
              <a:spcBef>
                <a:spcPts val="0"/>
              </a:spcBef>
              <a:spcAft>
                <a:spcPts val="0"/>
              </a:spcAft>
              <a:buClr>
                <a:schemeClr val="dk1"/>
              </a:buClr>
              <a:buSzPts val="2300"/>
              <a:buChar char="●"/>
            </a:pPr>
            <a:r>
              <a:rPr lang="en-US" sz="2300">
                <a:solidFill>
                  <a:schemeClr val="dk1"/>
                </a:solidFill>
                <a:latin typeface="Montserrat"/>
                <a:ea typeface="Montserrat"/>
                <a:cs typeface="Montserrat"/>
                <a:sym typeface="Montserrat"/>
              </a:rPr>
              <a:t>Delays spike during </a:t>
            </a:r>
            <a:r>
              <a:rPr lang="en-US" sz="2300" b="1">
                <a:solidFill>
                  <a:schemeClr val="dk1"/>
                </a:solidFill>
                <a:latin typeface="Montserrat"/>
                <a:ea typeface="Montserrat"/>
                <a:cs typeface="Montserrat"/>
                <a:sym typeface="Montserrat"/>
              </a:rPr>
              <a:t>holidays and summer months.</a:t>
            </a:r>
            <a:endParaRPr sz="2300" b="1">
              <a:solidFill>
                <a:schemeClr val="dk1"/>
              </a:solidFill>
              <a:latin typeface="Montserrat"/>
              <a:ea typeface="Montserrat"/>
              <a:cs typeface="Montserrat"/>
              <a:sym typeface="Montserrat"/>
            </a:endParaRPr>
          </a:p>
          <a:p>
            <a:pPr marL="0" lvl="0" indent="0" algn="l" rtl="0">
              <a:spcBef>
                <a:spcPts val="0"/>
              </a:spcBef>
              <a:spcAft>
                <a:spcPts val="0"/>
              </a:spcAft>
              <a:buNone/>
            </a:pPr>
            <a:endParaRPr sz="2300" b="1">
              <a:solidFill>
                <a:schemeClr val="dk1"/>
              </a:solidFill>
              <a:latin typeface="Montserrat"/>
              <a:ea typeface="Montserrat"/>
              <a:cs typeface="Montserrat"/>
              <a:sym typeface="Montserrat"/>
            </a:endParaRPr>
          </a:p>
          <a:p>
            <a:pPr marL="0" lvl="0" indent="0" algn="l" rtl="0">
              <a:spcBef>
                <a:spcPts val="0"/>
              </a:spcBef>
              <a:spcAft>
                <a:spcPts val="0"/>
              </a:spcAft>
              <a:buNone/>
            </a:pPr>
            <a:endParaRPr sz="2300" b="1">
              <a:solidFill>
                <a:schemeClr val="dk1"/>
              </a:solidFill>
              <a:latin typeface="Montserrat"/>
              <a:ea typeface="Montserrat"/>
              <a:cs typeface="Montserrat"/>
              <a:sym typeface="Montserrat"/>
            </a:endParaRPr>
          </a:p>
          <a:p>
            <a:pPr marL="0" lvl="0" indent="0" algn="l" rtl="0">
              <a:spcBef>
                <a:spcPts val="0"/>
              </a:spcBef>
              <a:spcAft>
                <a:spcPts val="0"/>
              </a:spcAft>
              <a:buNone/>
            </a:pPr>
            <a:endParaRPr sz="2300">
              <a:solidFill>
                <a:schemeClr val="dk1"/>
              </a:solidFill>
              <a:latin typeface="Montserrat"/>
              <a:ea typeface="Montserrat"/>
              <a:cs typeface="Montserrat"/>
              <a:sym typeface="Montserrat"/>
            </a:endParaRPr>
          </a:p>
          <a:p>
            <a:pPr marL="457200" lvl="0" indent="-374650" algn="l" rtl="0">
              <a:spcBef>
                <a:spcPts val="0"/>
              </a:spcBef>
              <a:spcAft>
                <a:spcPts val="0"/>
              </a:spcAft>
              <a:buClr>
                <a:schemeClr val="dk1"/>
              </a:buClr>
              <a:buSzPts val="2300"/>
              <a:buChar char="●"/>
            </a:pPr>
            <a:r>
              <a:rPr lang="en-US" sz="2300" b="1">
                <a:solidFill>
                  <a:schemeClr val="dk1"/>
                </a:solidFill>
                <a:latin typeface="Montserrat"/>
                <a:ea typeface="Montserrat"/>
                <a:cs typeface="Montserrat"/>
                <a:sym typeface="Montserrat"/>
              </a:rPr>
              <a:t>Recommendation</a:t>
            </a:r>
            <a:r>
              <a:rPr lang="en-US" sz="2300">
                <a:solidFill>
                  <a:schemeClr val="dk1"/>
                </a:solidFill>
                <a:latin typeface="Montserrat"/>
                <a:ea typeface="Montserrat"/>
                <a:cs typeface="Montserrat"/>
                <a:sym typeface="Montserrat"/>
              </a:rPr>
              <a:t>: Allow extra time for travel during peak seasons.</a:t>
            </a:r>
            <a:endParaRPr sz="2300">
              <a:solidFill>
                <a:schemeClr val="dk1"/>
              </a:solidFill>
              <a:latin typeface="Montserrat"/>
              <a:ea typeface="Montserrat"/>
              <a:cs typeface="Montserrat"/>
              <a:sym typeface="Montserrat"/>
            </a:endParaRPr>
          </a:p>
        </p:txBody>
      </p:sp>
      <p:sp>
        <p:nvSpPr>
          <p:cNvPr id="737" name="Google Shape;737;p36"/>
          <p:cNvSpPr txBox="1">
            <a:spLocks noGrp="1"/>
          </p:cNvSpPr>
          <p:nvPr>
            <p:ph type="sldNum" idx="12"/>
          </p:nvPr>
        </p:nvSpPr>
        <p:spPr>
          <a:xfrm>
            <a:off x="17113568" y="9499702"/>
            <a:ext cx="1097400" cy="787500"/>
          </a:xfrm>
          <a:prstGeom prst="rect">
            <a:avLst/>
          </a:prstGeom>
        </p:spPr>
        <p:txBody>
          <a:bodyPr spcFirstLastPara="1" wrap="square" lIns="167625" tIns="167625" rIns="167625" bIns="167625" anchor="t" anchorCtr="0">
            <a:noAutofit/>
          </a:bodyPr>
          <a:lstStyle/>
          <a:p>
            <a:pPr marL="0" lvl="0" indent="0" algn="r" rtl="0">
              <a:spcBef>
                <a:spcPts val="0"/>
              </a:spcBef>
              <a:spcAft>
                <a:spcPts val="0"/>
              </a:spcAft>
              <a:buNone/>
            </a:pPr>
            <a:fld id="{00000000-1234-1234-1234-123412341234}" type="slidenum">
              <a:rPr lang="en-US"/>
              <a:t>26</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031119"/>
        </a:solidFill>
        <a:effectLst/>
      </p:bgPr>
    </p:bg>
    <p:spTree>
      <p:nvGrpSpPr>
        <p:cNvPr id="1" name="Shape 741"/>
        <p:cNvGrpSpPr/>
        <p:nvPr/>
      </p:nvGrpSpPr>
      <p:grpSpPr>
        <a:xfrm>
          <a:off x="0" y="0"/>
          <a:ext cx="0" cy="0"/>
          <a:chOff x="0" y="0"/>
          <a:chExt cx="0" cy="0"/>
        </a:xfrm>
      </p:grpSpPr>
      <p:sp>
        <p:nvSpPr>
          <p:cNvPr id="742" name="Google Shape;742;p37"/>
          <p:cNvSpPr txBox="1"/>
          <p:nvPr/>
        </p:nvSpPr>
        <p:spPr>
          <a:xfrm>
            <a:off x="1548328" y="584201"/>
            <a:ext cx="1095300" cy="2154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endParaRPr/>
          </a:p>
        </p:txBody>
      </p:sp>
      <p:grpSp>
        <p:nvGrpSpPr>
          <p:cNvPr id="743" name="Google Shape;743;p37"/>
          <p:cNvGrpSpPr/>
          <p:nvPr/>
        </p:nvGrpSpPr>
        <p:grpSpPr>
          <a:xfrm>
            <a:off x="0" y="1291075"/>
            <a:ext cx="18288118" cy="8996375"/>
            <a:chOff x="0" y="-38100"/>
            <a:chExt cx="4816592" cy="2369400"/>
          </a:xfrm>
        </p:grpSpPr>
        <p:sp>
          <p:nvSpPr>
            <p:cNvPr id="744" name="Google Shape;744;p37"/>
            <p:cNvSpPr/>
            <p:nvPr/>
          </p:nvSpPr>
          <p:spPr>
            <a:xfrm>
              <a:off x="0" y="0"/>
              <a:ext cx="4816592" cy="2331197"/>
            </a:xfrm>
            <a:custGeom>
              <a:avLst/>
              <a:gdLst/>
              <a:ahLst/>
              <a:cxnLst/>
              <a:rect l="l" t="t" r="r" b="b"/>
              <a:pathLst>
                <a:path w="4816592" h="2331197" extrusionOk="0">
                  <a:moveTo>
                    <a:pt x="0" y="0"/>
                  </a:moveTo>
                  <a:lnTo>
                    <a:pt x="4816592" y="0"/>
                  </a:lnTo>
                  <a:lnTo>
                    <a:pt x="4816592" y="2331197"/>
                  </a:lnTo>
                  <a:lnTo>
                    <a:pt x="0" y="2331197"/>
                  </a:lnTo>
                  <a:close/>
                </a:path>
              </a:pathLst>
            </a:custGeom>
            <a:solidFill>
              <a:schemeClr val="accent1"/>
            </a:solidFill>
            <a:ln>
              <a:noFill/>
            </a:ln>
          </p:spPr>
          <p:txBody>
            <a:bodyPr/>
            <a:lstStyle/>
            <a:p>
              <a:endParaRPr lang="en-US"/>
            </a:p>
          </p:txBody>
        </p:sp>
        <p:sp>
          <p:nvSpPr>
            <p:cNvPr id="745" name="Google Shape;745;p37"/>
            <p:cNvSpPr txBox="1"/>
            <p:nvPr/>
          </p:nvSpPr>
          <p:spPr>
            <a:xfrm>
              <a:off x="0" y="-38100"/>
              <a:ext cx="4816500" cy="2369400"/>
            </a:xfrm>
            <a:prstGeom prst="rect">
              <a:avLst/>
            </a:prstGeom>
            <a:solidFill>
              <a:schemeClr val="accent1"/>
            </a:solidFill>
            <a:ln>
              <a:noFill/>
            </a:ln>
          </p:spPr>
          <p:txBody>
            <a:bodyPr spcFirstLastPara="1" wrap="square" lIns="50800" tIns="50800" rIns="50800" bIns="50800" anchor="ctr" anchorCtr="0">
              <a:noAutofit/>
            </a:bodyPr>
            <a:lstStyle/>
            <a:p>
              <a:pPr marL="0" lvl="0" indent="0" algn="l" rtl="0">
                <a:lnSpc>
                  <a:spcPct val="140016"/>
                </a:lnSpc>
                <a:spcBef>
                  <a:spcPts val="0"/>
                </a:spcBef>
                <a:spcAft>
                  <a:spcPts val="0"/>
                </a:spcAft>
                <a:buNone/>
              </a:pPr>
              <a:endParaRPr sz="2700">
                <a:solidFill>
                  <a:schemeClr val="lt1"/>
                </a:solidFill>
                <a:latin typeface="Open Sans"/>
                <a:ea typeface="Open Sans"/>
                <a:cs typeface="Open Sans"/>
                <a:sym typeface="Open Sans"/>
              </a:endParaRPr>
            </a:p>
            <a:p>
              <a:pPr marL="0" lvl="0" indent="0" algn="l" rtl="0">
                <a:lnSpc>
                  <a:spcPct val="140016"/>
                </a:lnSpc>
                <a:spcBef>
                  <a:spcPts val="0"/>
                </a:spcBef>
                <a:spcAft>
                  <a:spcPts val="0"/>
                </a:spcAft>
                <a:buNone/>
              </a:pPr>
              <a:endParaRPr sz="1800" b="1" i="0" u="none" strike="noStrike" cap="none">
                <a:solidFill>
                  <a:schemeClr val="dk1"/>
                </a:solidFill>
                <a:latin typeface="Calibri"/>
                <a:ea typeface="Calibri"/>
                <a:cs typeface="Calibri"/>
                <a:sym typeface="Calibri"/>
              </a:endParaRPr>
            </a:p>
          </p:txBody>
        </p:sp>
      </p:grpSp>
      <p:sp>
        <p:nvSpPr>
          <p:cNvPr id="746" name="Google Shape;746;p37"/>
          <p:cNvSpPr txBox="1"/>
          <p:nvPr/>
        </p:nvSpPr>
        <p:spPr>
          <a:xfrm>
            <a:off x="205198" y="362903"/>
            <a:ext cx="18160200" cy="6927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4500" b="1">
                <a:solidFill>
                  <a:srgbClr val="FFFFFF"/>
                </a:solidFill>
                <a:latin typeface="Montserrat"/>
                <a:ea typeface="Montserrat"/>
                <a:cs typeface="Montserrat"/>
                <a:sym typeface="Montserrat"/>
              </a:rPr>
              <a:t>Business Insights from EDA</a:t>
            </a:r>
            <a:endParaRPr sz="4500" b="1">
              <a:solidFill>
                <a:srgbClr val="FFFFFF"/>
              </a:solidFill>
              <a:latin typeface="Montserrat"/>
              <a:ea typeface="Montserrat"/>
              <a:cs typeface="Montserrat"/>
              <a:sym typeface="Montserrat"/>
            </a:endParaRPr>
          </a:p>
        </p:txBody>
      </p:sp>
      <p:cxnSp>
        <p:nvCxnSpPr>
          <p:cNvPr id="747" name="Google Shape;747;p37"/>
          <p:cNvCxnSpPr/>
          <p:nvPr/>
        </p:nvCxnSpPr>
        <p:spPr>
          <a:xfrm>
            <a:off x="0" y="1273812"/>
            <a:ext cx="18570600" cy="0"/>
          </a:xfrm>
          <a:prstGeom prst="straightConnector1">
            <a:avLst/>
          </a:prstGeom>
          <a:noFill/>
          <a:ln w="19050" cap="flat" cmpd="sng">
            <a:solidFill>
              <a:srgbClr val="FFFFFF"/>
            </a:solidFill>
            <a:prstDash val="solid"/>
            <a:round/>
            <a:headEnd type="none" w="sm" len="sm"/>
            <a:tailEnd type="none" w="sm" len="sm"/>
          </a:ln>
        </p:spPr>
      </p:cxnSp>
      <p:sp>
        <p:nvSpPr>
          <p:cNvPr id="748" name="Google Shape;748;p37"/>
          <p:cNvSpPr txBox="1"/>
          <p:nvPr/>
        </p:nvSpPr>
        <p:spPr>
          <a:xfrm>
            <a:off x="10354200" y="593750"/>
            <a:ext cx="9000600" cy="231000"/>
          </a:xfrm>
          <a:prstGeom prst="rect">
            <a:avLst/>
          </a:prstGeom>
          <a:noFill/>
          <a:ln>
            <a:noFill/>
          </a:ln>
        </p:spPr>
        <p:txBody>
          <a:bodyPr spcFirstLastPara="1" wrap="square" lIns="0" tIns="0" rIns="0" bIns="0" anchor="t" anchorCtr="0">
            <a:spAutoFit/>
          </a:bodyPr>
          <a:lstStyle/>
          <a:p>
            <a:pPr marL="0" lvl="0" indent="0" algn="l" rtl="0">
              <a:lnSpc>
                <a:spcPct val="140000"/>
              </a:lnSpc>
              <a:spcBef>
                <a:spcPts val="0"/>
              </a:spcBef>
              <a:spcAft>
                <a:spcPts val="0"/>
              </a:spcAft>
              <a:buSzPts val="1100"/>
              <a:buNone/>
            </a:pPr>
            <a:r>
              <a:rPr lang="en-US" sz="1500">
                <a:solidFill>
                  <a:srgbClr val="FFFFFF"/>
                </a:solidFill>
                <a:latin typeface="Open Sans"/>
                <a:ea typeface="Open Sans"/>
                <a:cs typeface="Open Sans"/>
                <a:sym typeface="Open Sans"/>
              </a:rPr>
              <a:t>PROJECT OVERVIEW               EDA               MODELS BUILDUP            BUSINESS INSIGHTS</a:t>
            </a:r>
            <a:endParaRPr sz="1500">
              <a:solidFill>
                <a:srgbClr val="FFFFFF"/>
              </a:solidFill>
              <a:latin typeface="Open Sans"/>
              <a:ea typeface="Open Sans"/>
              <a:cs typeface="Open Sans"/>
              <a:sym typeface="Open Sans"/>
            </a:endParaRPr>
          </a:p>
        </p:txBody>
      </p:sp>
      <p:cxnSp>
        <p:nvCxnSpPr>
          <p:cNvPr id="749" name="Google Shape;749;p37"/>
          <p:cNvCxnSpPr/>
          <p:nvPr/>
        </p:nvCxnSpPr>
        <p:spPr>
          <a:xfrm>
            <a:off x="16242875" y="896950"/>
            <a:ext cx="1660500" cy="0"/>
          </a:xfrm>
          <a:prstGeom prst="straightConnector1">
            <a:avLst/>
          </a:prstGeom>
          <a:noFill/>
          <a:ln w="28575" cap="flat" cmpd="sng">
            <a:solidFill>
              <a:srgbClr val="FFFFFF">
                <a:alpha val="69800"/>
              </a:srgbClr>
            </a:solidFill>
            <a:prstDash val="solid"/>
            <a:round/>
            <a:headEnd type="none" w="sm" len="sm"/>
            <a:tailEnd type="none" w="sm" len="sm"/>
          </a:ln>
        </p:spPr>
      </p:cxnSp>
      <p:sp>
        <p:nvSpPr>
          <p:cNvPr id="750" name="Google Shape;750;p37"/>
          <p:cNvSpPr/>
          <p:nvPr/>
        </p:nvSpPr>
        <p:spPr>
          <a:xfrm>
            <a:off x="676500" y="1678875"/>
            <a:ext cx="5179800" cy="7850100"/>
          </a:xfrm>
          <a:prstGeom prst="rect">
            <a:avLst/>
          </a:prstGeom>
          <a:solidFill>
            <a:srgbClr val="FFFFFF">
              <a:alpha val="6980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ontserrat"/>
              <a:ea typeface="Montserrat"/>
              <a:cs typeface="Montserrat"/>
              <a:sym typeface="Montserrat"/>
            </a:endParaRPr>
          </a:p>
        </p:txBody>
      </p:sp>
      <p:sp>
        <p:nvSpPr>
          <p:cNvPr id="751" name="Google Shape;751;p37"/>
          <p:cNvSpPr/>
          <p:nvPr/>
        </p:nvSpPr>
        <p:spPr>
          <a:xfrm>
            <a:off x="6316525" y="1678875"/>
            <a:ext cx="5179800" cy="7878300"/>
          </a:xfrm>
          <a:prstGeom prst="rect">
            <a:avLst/>
          </a:prstGeom>
          <a:solidFill>
            <a:srgbClr val="FFFFFF">
              <a:alpha val="6980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ontserrat"/>
              <a:ea typeface="Montserrat"/>
              <a:cs typeface="Montserrat"/>
              <a:sym typeface="Montserrat"/>
            </a:endParaRPr>
          </a:p>
        </p:txBody>
      </p:sp>
      <p:sp>
        <p:nvSpPr>
          <p:cNvPr id="752" name="Google Shape;752;p37"/>
          <p:cNvSpPr/>
          <p:nvPr/>
        </p:nvSpPr>
        <p:spPr>
          <a:xfrm>
            <a:off x="12101425" y="1650650"/>
            <a:ext cx="5179800" cy="7878300"/>
          </a:xfrm>
          <a:prstGeom prst="rect">
            <a:avLst/>
          </a:prstGeom>
          <a:solidFill>
            <a:srgbClr val="FFFFFF">
              <a:alpha val="6980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ontserrat"/>
              <a:ea typeface="Montserrat"/>
              <a:cs typeface="Montserrat"/>
              <a:sym typeface="Montserrat"/>
            </a:endParaRPr>
          </a:p>
        </p:txBody>
      </p:sp>
      <p:sp>
        <p:nvSpPr>
          <p:cNvPr id="753" name="Google Shape;753;p37"/>
          <p:cNvSpPr txBox="1"/>
          <p:nvPr/>
        </p:nvSpPr>
        <p:spPr>
          <a:xfrm>
            <a:off x="811275" y="1964025"/>
            <a:ext cx="4588500" cy="5388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None/>
            </a:pPr>
            <a:r>
              <a:rPr lang="en-US" sz="2300" b="1">
                <a:solidFill>
                  <a:schemeClr val="dk1"/>
                </a:solidFill>
                <a:latin typeface="Montserrat"/>
                <a:ea typeface="Montserrat"/>
                <a:cs typeface="Montserrat"/>
                <a:sym typeface="Montserrat"/>
              </a:rPr>
              <a:t> Logistic Regression Insights</a:t>
            </a:r>
            <a:endParaRPr sz="2300" b="1">
              <a:solidFill>
                <a:schemeClr val="dk1"/>
              </a:solidFill>
              <a:latin typeface="Montserrat"/>
              <a:ea typeface="Montserrat"/>
              <a:cs typeface="Montserrat"/>
              <a:sym typeface="Montserrat"/>
            </a:endParaRPr>
          </a:p>
        </p:txBody>
      </p:sp>
      <p:sp>
        <p:nvSpPr>
          <p:cNvPr id="754" name="Google Shape;754;p37"/>
          <p:cNvSpPr txBox="1"/>
          <p:nvPr/>
        </p:nvSpPr>
        <p:spPr>
          <a:xfrm>
            <a:off x="972150" y="2939775"/>
            <a:ext cx="4588500" cy="5356500"/>
          </a:xfrm>
          <a:prstGeom prst="rect">
            <a:avLst/>
          </a:prstGeom>
          <a:noFill/>
          <a:ln>
            <a:noFill/>
          </a:ln>
        </p:spPr>
        <p:txBody>
          <a:bodyPr spcFirstLastPara="1" wrap="square" lIns="91425" tIns="91425" rIns="91425" bIns="91425" anchor="t" anchorCtr="0">
            <a:spAutoFit/>
          </a:bodyPr>
          <a:lstStyle/>
          <a:p>
            <a:pPr marL="457200" lvl="0" indent="-361950" algn="l" rtl="0">
              <a:spcBef>
                <a:spcPts val="0"/>
              </a:spcBef>
              <a:spcAft>
                <a:spcPts val="0"/>
              </a:spcAft>
              <a:buClr>
                <a:schemeClr val="dk1"/>
              </a:buClr>
              <a:buSzPts val="2100"/>
              <a:buFont typeface="Montserrat"/>
              <a:buChar char="●"/>
            </a:pPr>
            <a:r>
              <a:rPr lang="en-US" sz="2100">
                <a:solidFill>
                  <a:schemeClr val="dk1"/>
                </a:solidFill>
                <a:latin typeface="Montserrat"/>
                <a:ea typeface="Montserrat"/>
                <a:cs typeface="Montserrat"/>
                <a:sym typeface="Montserrat"/>
              </a:rPr>
              <a:t>Key predictors influencing delays, such as Destination Average Delay, Origin Average Delay, and Airline Average Delay have strong predictive powers</a:t>
            </a:r>
            <a:endParaRPr sz="2100">
              <a:solidFill>
                <a:schemeClr val="dk1"/>
              </a:solidFill>
              <a:latin typeface="Montserrat"/>
              <a:ea typeface="Montserrat"/>
              <a:cs typeface="Montserrat"/>
              <a:sym typeface="Montserrat"/>
            </a:endParaRPr>
          </a:p>
          <a:p>
            <a:pPr marL="0" lvl="0" indent="0" algn="l" rtl="0">
              <a:spcBef>
                <a:spcPts val="0"/>
              </a:spcBef>
              <a:spcAft>
                <a:spcPts val="0"/>
              </a:spcAft>
              <a:buNone/>
            </a:pPr>
            <a:endParaRPr sz="2100" b="1">
              <a:solidFill>
                <a:schemeClr val="dk1"/>
              </a:solidFill>
              <a:latin typeface="Montserrat"/>
              <a:ea typeface="Montserrat"/>
              <a:cs typeface="Montserrat"/>
              <a:sym typeface="Montserrat"/>
            </a:endParaRPr>
          </a:p>
          <a:p>
            <a:pPr marL="457200" lvl="0" indent="-361950" algn="l" rtl="0">
              <a:spcBef>
                <a:spcPts val="0"/>
              </a:spcBef>
              <a:spcAft>
                <a:spcPts val="0"/>
              </a:spcAft>
              <a:buClr>
                <a:schemeClr val="dk1"/>
              </a:buClr>
              <a:buSzPts val="2100"/>
              <a:buFont typeface="Montserrat"/>
              <a:buChar char="●"/>
            </a:pPr>
            <a:r>
              <a:rPr lang="en-US" sz="2100" b="1">
                <a:solidFill>
                  <a:schemeClr val="dk1"/>
                </a:solidFill>
                <a:latin typeface="Montserrat"/>
                <a:ea typeface="Montserrat"/>
                <a:cs typeface="Montserrat"/>
                <a:sym typeface="Montserrat"/>
              </a:rPr>
              <a:t>Prioritizing resource allocation to reduce delays at historically problematic destinations</a:t>
            </a:r>
            <a:r>
              <a:rPr lang="en-US" sz="2100">
                <a:solidFill>
                  <a:schemeClr val="dk1"/>
                </a:solidFill>
                <a:latin typeface="Montserrat"/>
                <a:ea typeface="Montserrat"/>
                <a:cs typeface="Montserrat"/>
                <a:sym typeface="Montserrat"/>
              </a:rPr>
              <a:t>, improving airline schedules, and enhancing communication strategies can significantly enhance efficiency and passenger satisfaction.</a:t>
            </a:r>
            <a:endParaRPr sz="2100">
              <a:solidFill>
                <a:schemeClr val="dk1"/>
              </a:solidFill>
              <a:latin typeface="Montserrat"/>
              <a:ea typeface="Montserrat"/>
              <a:cs typeface="Montserrat"/>
              <a:sym typeface="Montserrat"/>
            </a:endParaRPr>
          </a:p>
        </p:txBody>
      </p:sp>
      <p:sp>
        <p:nvSpPr>
          <p:cNvPr id="755" name="Google Shape;755;p37"/>
          <p:cNvSpPr txBox="1"/>
          <p:nvPr/>
        </p:nvSpPr>
        <p:spPr>
          <a:xfrm>
            <a:off x="7141825" y="1964025"/>
            <a:ext cx="4588500" cy="5388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None/>
            </a:pPr>
            <a:r>
              <a:rPr lang="en-US" sz="2300" b="1">
                <a:solidFill>
                  <a:schemeClr val="dk1"/>
                </a:solidFill>
                <a:latin typeface="Montserrat"/>
                <a:ea typeface="Montserrat"/>
                <a:cs typeface="Montserrat"/>
                <a:sym typeface="Montserrat"/>
              </a:rPr>
              <a:t>PageRank Analysis</a:t>
            </a:r>
            <a:endParaRPr sz="2300" b="1">
              <a:solidFill>
                <a:schemeClr val="dk1"/>
              </a:solidFill>
              <a:latin typeface="Montserrat"/>
              <a:ea typeface="Montserrat"/>
              <a:cs typeface="Montserrat"/>
              <a:sym typeface="Montserrat"/>
            </a:endParaRPr>
          </a:p>
        </p:txBody>
      </p:sp>
      <p:sp>
        <p:nvSpPr>
          <p:cNvPr id="756" name="Google Shape;756;p37"/>
          <p:cNvSpPr txBox="1"/>
          <p:nvPr/>
        </p:nvSpPr>
        <p:spPr>
          <a:xfrm>
            <a:off x="12794087" y="2005075"/>
            <a:ext cx="4588500" cy="5388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None/>
            </a:pPr>
            <a:r>
              <a:rPr lang="en-US" sz="2300" b="1">
                <a:solidFill>
                  <a:schemeClr val="dk1"/>
                </a:solidFill>
                <a:latin typeface="Montserrat"/>
                <a:ea typeface="Montserrat"/>
                <a:cs typeface="Montserrat"/>
                <a:sym typeface="Montserrat"/>
              </a:rPr>
              <a:t>Shortest Path Analysis</a:t>
            </a:r>
            <a:endParaRPr sz="2300" b="1">
              <a:solidFill>
                <a:schemeClr val="dk1"/>
              </a:solidFill>
              <a:latin typeface="Montserrat"/>
              <a:ea typeface="Montserrat"/>
              <a:cs typeface="Montserrat"/>
              <a:sym typeface="Montserrat"/>
            </a:endParaRPr>
          </a:p>
        </p:txBody>
      </p:sp>
      <p:sp>
        <p:nvSpPr>
          <p:cNvPr id="757" name="Google Shape;757;p37"/>
          <p:cNvSpPr txBox="1"/>
          <p:nvPr/>
        </p:nvSpPr>
        <p:spPr>
          <a:xfrm>
            <a:off x="6536787" y="2958613"/>
            <a:ext cx="4588500" cy="5033400"/>
          </a:xfrm>
          <a:prstGeom prst="rect">
            <a:avLst/>
          </a:prstGeom>
          <a:noFill/>
          <a:ln>
            <a:noFill/>
          </a:ln>
        </p:spPr>
        <p:txBody>
          <a:bodyPr spcFirstLastPara="1" wrap="square" lIns="91425" tIns="91425" rIns="91425" bIns="91425" anchor="t" anchorCtr="0">
            <a:spAutoFit/>
          </a:bodyPr>
          <a:lstStyle/>
          <a:p>
            <a:pPr marL="457200" lvl="0" indent="-361950" algn="l" rtl="0">
              <a:spcBef>
                <a:spcPts val="0"/>
              </a:spcBef>
              <a:spcAft>
                <a:spcPts val="0"/>
              </a:spcAft>
              <a:buClr>
                <a:schemeClr val="dk1"/>
              </a:buClr>
              <a:buSzPts val="2100"/>
              <a:buFont typeface="Montserrat"/>
              <a:buChar char="●"/>
            </a:pPr>
            <a:r>
              <a:rPr lang="en-US" sz="2100">
                <a:solidFill>
                  <a:schemeClr val="dk1"/>
                </a:solidFill>
                <a:latin typeface="Montserrat"/>
                <a:ea typeface="Montserrat"/>
                <a:cs typeface="Montserrat"/>
                <a:sym typeface="Montserrat"/>
              </a:rPr>
              <a:t>Central hubs: ATL, ORD, DFW</a:t>
            </a:r>
            <a:endParaRPr sz="2100">
              <a:solidFill>
                <a:schemeClr val="dk1"/>
              </a:solidFill>
              <a:latin typeface="Montserrat"/>
              <a:ea typeface="Montserrat"/>
              <a:cs typeface="Montserrat"/>
              <a:sym typeface="Montserrat"/>
            </a:endParaRPr>
          </a:p>
          <a:p>
            <a:pPr marL="0" lvl="0" indent="0" algn="l" rtl="0">
              <a:spcBef>
                <a:spcPts val="0"/>
              </a:spcBef>
              <a:spcAft>
                <a:spcPts val="0"/>
              </a:spcAft>
              <a:buNone/>
            </a:pPr>
            <a:endParaRPr sz="2100">
              <a:solidFill>
                <a:schemeClr val="dk1"/>
              </a:solidFill>
              <a:latin typeface="Montserrat"/>
              <a:ea typeface="Montserrat"/>
              <a:cs typeface="Montserrat"/>
              <a:sym typeface="Montserrat"/>
            </a:endParaRPr>
          </a:p>
          <a:p>
            <a:pPr marL="457200" lvl="0" indent="-361950" algn="l" rtl="0">
              <a:spcBef>
                <a:spcPts val="0"/>
              </a:spcBef>
              <a:spcAft>
                <a:spcPts val="0"/>
              </a:spcAft>
              <a:buClr>
                <a:schemeClr val="dk1"/>
              </a:buClr>
              <a:buSzPts val="2100"/>
              <a:buFont typeface="Montserrat"/>
              <a:buChar char="●"/>
            </a:pPr>
            <a:r>
              <a:rPr lang="en-US" sz="2100">
                <a:solidFill>
                  <a:schemeClr val="dk1"/>
                </a:solidFill>
                <a:latin typeface="Montserrat"/>
                <a:ea typeface="Montserrat"/>
                <a:cs typeface="Montserrat"/>
                <a:sym typeface="Montserrat"/>
              </a:rPr>
              <a:t>Identifies critical airports that serve as central hubs in the network. These hubs can </a:t>
            </a:r>
            <a:r>
              <a:rPr lang="en-US" sz="2100" b="1">
                <a:solidFill>
                  <a:schemeClr val="dk1"/>
                </a:solidFill>
                <a:latin typeface="Montserrat"/>
                <a:ea typeface="Montserrat"/>
                <a:cs typeface="Montserrat"/>
                <a:sym typeface="Montserrat"/>
              </a:rPr>
              <a:t>receive higher priority for resource allocation</a:t>
            </a:r>
            <a:r>
              <a:rPr lang="en-US" sz="2100">
                <a:solidFill>
                  <a:schemeClr val="dk1"/>
                </a:solidFill>
                <a:latin typeface="Montserrat"/>
                <a:ea typeface="Montserrat"/>
                <a:cs typeface="Montserrat"/>
                <a:sym typeface="Montserrat"/>
              </a:rPr>
              <a:t>, such as additional staff, aircraft, or enhanced maintenance schedules. For instance, ATL, ORD, and DFW rank highest in PageRank scores, highlighting their importance in the network.</a:t>
            </a:r>
            <a:endParaRPr sz="2100">
              <a:solidFill>
                <a:schemeClr val="dk1"/>
              </a:solidFill>
              <a:latin typeface="Montserrat"/>
              <a:ea typeface="Montserrat"/>
              <a:cs typeface="Montserrat"/>
              <a:sym typeface="Montserrat"/>
            </a:endParaRPr>
          </a:p>
          <a:p>
            <a:pPr marL="0" lvl="0" indent="0" algn="l" rtl="0">
              <a:spcBef>
                <a:spcPts val="0"/>
              </a:spcBef>
              <a:spcAft>
                <a:spcPts val="0"/>
              </a:spcAft>
              <a:buNone/>
            </a:pPr>
            <a:endParaRPr sz="2100">
              <a:solidFill>
                <a:schemeClr val="dk1"/>
              </a:solidFill>
              <a:latin typeface="Montserrat"/>
              <a:ea typeface="Montserrat"/>
              <a:cs typeface="Montserrat"/>
              <a:sym typeface="Montserrat"/>
            </a:endParaRPr>
          </a:p>
        </p:txBody>
      </p:sp>
      <p:sp>
        <p:nvSpPr>
          <p:cNvPr id="758" name="Google Shape;758;p37"/>
          <p:cNvSpPr txBox="1"/>
          <p:nvPr/>
        </p:nvSpPr>
        <p:spPr>
          <a:xfrm>
            <a:off x="12397087" y="2958613"/>
            <a:ext cx="4588500" cy="4063500"/>
          </a:xfrm>
          <a:prstGeom prst="rect">
            <a:avLst/>
          </a:prstGeom>
          <a:noFill/>
          <a:ln>
            <a:noFill/>
          </a:ln>
        </p:spPr>
        <p:txBody>
          <a:bodyPr spcFirstLastPara="1" wrap="square" lIns="91425" tIns="91425" rIns="91425" bIns="91425" anchor="t" anchorCtr="0">
            <a:spAutoFit/>
          </a:bodyPr>
          <a:lstStyle/>
          <a:p>
            <a:pPr marL="457200" lvl="0" indent="-361950" algn="l" rtl="0">
              <a:spcBef>
                <a:spcPts val="0"/>
              </a:spcBef>
              <a:spcAft>
                <a:spcPts val="0"/>
              </a:spcAft>
              <a:buClr>
                <a:schemeClr val="dk1"/>
              </a:buClr>
              <a:buSzPts val="2100"/>
              <a:buFont typeface="Montserrat"/>
              <a:buChar char="●"/>
            </a:pPr>
            <a:r>
              <a:rPr lang="en-US" sz="2100">
                <a:solidFill>
                  <a:schemeClr val="dk1"/>
                </a:solidFill>
                <a:latin typeface="Montserrat"/>
                <a:ea typeface="Montserrat"/>
                <a:cs typeface="Montserrat"/>
                <a:sym typeface="Montserrat"/>
              </a:rPr>
              <a:t>Understanding the shortest paths between major airports helps </a:t>
            </a:r>
            <a:r>
              <a:rPr lang="en-US" sz="2100" b="1">
                <a:solidFill>
                  <a:schemeClr val="dk1"/>
                </a:solidFill>
                <a:latin typeface="Montserrat"/>
                <a:ea typeface="Montserrat"/>
                <a:cs typeface="Montserrat"/>
                <a:sym typeface="Montserrat"/>
              </a:rPr>
              <a:t>optimize rerouting during disruptions, reducing passenger inconvenience and delays.</a:t>
            </a:r>
            <a:r>
              <a:rPr lang="en-US" sz="2100">
                <a:solidFill>
                  <a:schemeClr val="dk1"/>
                </a:solidFill>
                <a:latin typeface="Montserrat"/>
                <a:ea typeface="Montserrat"/>
                <a:cs typeface="Montserrat"/>
                <a:sym typeface="Montserrat"/>
              </a:rPr>
              <a:t> Highlighting connections between key airports (e.g., CLT, ATL, LAX) can improve route planning, boost efficiency, and cut fuel costs.</a:t>
            </a:r>
            <a:endParaRPr sz="2100">
              <a:solidFill>
                <a:schemeClr val="dk1"/>
              </a:solidFill>
              <a:latin typeface="Montserrat"/>
              <a:ea typeface="Montserrat"/>
              <a:cs typeface="Montserrat"/>
              <a:sym typeface="Montserrat"/>
            </a:endParaRPr>
          </a:p>
        </p:txBody>
      </p:sp>
      <p:sp>
        <p:nvSpPr>
          <p:cNvPr id="759" name="Google Shape;759;p37"/>
          <p:cNvSpPr txBox="1">
            <a:spLocks noGrp="1"/>
          </p:cNvSpPr>
          <p:nvPr>
            <p:ph type="sldNum" idx="12"/>
          </p:nvPr>
        </p:nvSpPr>
        <p:spPr>
          <a:xfrm>
            <a:off x="17113568" y="9499702"/>
            <a:ext cx="1097400" cy="787500"/>
          </a:xfrm>
          <a:prstGeom prst="rect">
            <a:avLst/>
          </a:prstGeom>
        </p:spPr>
        <p:txBody>
          <a:bodyPr spcFirstLastPara="1" wrap="square" lIns="167625" tIns="167625" rIns="167625" bIns="167625" anchor="t" anchorCtr="0">
            <a:noAutofit/>
          </a:bodyPr>
          <a:lstStyle/>
          <a:p>
            <a:pPr marL="0" lvl="0" indent="0" algn="r" rtl="0">
              <a:spcBef>
                <a:spcPts val="0"/>
              </a:spcBef>
              <a:spcAft>
                <a:spcPts val="0"/>
              </a:spcAft>
              <a:buNone/>
            </a:pPr>
            <a:fld id="{00000000-1234-1234-1234-123412341234}" type="slidenum">
              <a:rPr lang="en-US"/>
              <a:t>27</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0D70A0"/>
        </a:solidFill>
        <a:effectLst/>
      </p:bgPr>
    </p:bg>
    <p:spTree>
      <p:nvGrpSpPr>
        <p:cNvPr id="1" name="Shape 763"/>
        <p:cNvGrpSpPr/>
        <p:nvPr/>
      </p:nvGrpSpPr>
      <p:grpSpPr>
        <a:xfrm>
          <a:off x="0" y="0"/>
          <a:ext cx="0" cy="0"/>
          <a:chOff x="0" y="0"/>
          <a:chExt cx="0" cy="0"/>
        </a:xfrm>
      </p:grpSpPr>
      <p:sp>
        <p:nvSpPr>
          <p:cNvPr id="764" name="Google Shape;764;p38"/>
          <p:cNvSpPr txBox="1"/>
          <p:nvPr/>
        </p:nvSpPr>
        <p:spPr>
          <a:xfrm>
            <a:off x="2909993" y="3126100"/>
            <a:ext cx="12468000" cy="23088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15000" b="1">
                <a:solidFill>
                  <a:srgbClr val="FFFFFF"/>
                </a:solidFill>
                <a:latin typeface="Montserrat"/>
                <a:ea typeface="Montserrat"/>
                <a:cs typeface="Montserrat"/>
                <a:sym typeface="Montserrat"/>
              </a:rPr>
              <a:t>Thank You!</a:t>
            </a:r>
            <a:endParaRPr sz="15000"/>
          </a:p>
        </p:txBody>
      </p:sp>
      <p:pic>
        <p:nvPicPr>
          <p:cNvPr id="765" name="Google Shape;765;p38"/>
          <p:cNvPicPr preferRelativeResize="0"/>
          <p:nvPr/>
        </p:nvPicPr>
        <p:blipFill>
          <a:blip r:embed="rId3">
            <a:alphaModFix/>
          </a:blip>
          <a:stretch>
            <a:fillRect/>
          </a:stretch>
        </p:blipFill>
        <p:spPr>
          <a:xfrm>
            <a:off x="8454537" y="3706875"/>
            <a:ext cx="15285975" cy="7657900"/>
          </a:xfrm>
          <a:prstGeom prst="rect">
            <a:avLst/>
          </a:prstGeom>
          <a:noFill/>
          <a:ln>
            <a:noFill/>
          </a:ln>
        </p:spPr>
      </p:pic>
      <p:sp>
        <p:nvSpPr>
          <p:cNvPr id="766" name="Google Shape;766;p38"/>
          <p:cNvSpPr txBox="1">
            <a:spLocks noGrp="1"/>
          </p:cNvSpPr>
          <p:nvPr>
            <p:ph type="sldNum" idx="12"/>
          </p:nvPr>
        </p:nvSpPr>
        <p:spPr>
          <a:xfrm>
            <a:off x="17113568" y="9499702"/>
            <a:ext cx="1097400" cy="787500"/>
          </a:xfrm>
          <a:prstGeom prst="rect">
            <a:avLst/>
          </a:prstGeom>
        </p:spPr>
        <p:txBody>
          <a:bodyPr spcFirstLastPara="1" wrap="square" lIns="167625" tIns="167625" rIns="167625" bIns="167625" anchor="t" anchorCtr="0">
            <a:noAutofit/>
          </a:bodyPr>
          <a:lstStyle/>
          <a:p>
            <a:pPr marL="0" lvl="0" indent="0" algn="r" rtl="0">
              <a:spcBef>
                <a:spcPts val="0"/>
              </a:spcBef>
              <a:spcAft>
                <a:spcPts val="0"/>
              </a:spcAft>
              <a:buNone/>
            </a:pPr>
            <a:fld id="{00000000-1234-1234-1234-123412341234}" type="slidenum">
              <a:rPr lang="en-US"/>
              <a:t>28</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770"/>
        <p:cNvGrpSpPr/>
        <p:nvPr/>
      </p:nvGrpSpPr>
      <p:grpSpPr>
        <a:xfrm>
          <a:off x="0" y="0"/>
          <a:ext cx="0" cy="0"/>
          <a:chOff x="0" y="0"/>
          <a:chExt cx="0" cy="0"/>
        </a:xfrm>
      </p:grpSpPr>
      <p:sp>
        <p:nvSpPr>
          <p:cNvPr id="771" name="Google Shape;771;p39"/>
          <p:cNvSpPr txBox="1"/>
          <p:nvPr/>
        </p:nvSpPr>
        <p:spPr>
          <a:xfrm>
            <a:off x="3125850" y="3429000"/>
            <a:ext cx="12036300" cy="23088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15000" b="1">
                <a:solidFill>
                  <a:srgbClr val="FFFFFF"/>
                </a:solidFill>
                <a:latin typeface="Montserrat"/>
                <a:ea typeface="Montserrat"/>
                <a:cs typeface="Montserrat"/>
                <a:sym typeface="Montserrat"/>
              </a:rPr>
              <a:t>Appendix</a:t>
            </a:r>
            <a:endParaRPr sz="15000"/>
          </a:p>
        </p:txBody>
      </p:sp>
      <p:pic>
        <p:nvPicPr>
          <p:cNvPr id="772" name="Google Shape;772;p39"/>
          <p:cNvPicPr preferRelativeResize="0"/>
          <p:nvPr/>
        </p:nvPicPr>
        <p:blipFill>
          <a:blip r:embed="rId3">
            <a:alphaModFix/>
          </a:blip>
          <a:stretch>
            <a:fillRect/>
          </a:stretch>
        </p:blipFill>
        <p:spPr>
          <a:xfrm>
            <a:off x="8454537" y="3706875"/>
            <a:ext cx="15285975" cy="7657900"/>
          </a:xfrm>
          <a:prstGeom prst="rect">
            <a:avLst/>
          </a:prstGeom>
          <a:noFill/>
          <a:ln>
            <a:noFill/>
          </a:ln>
        </p:spPr>
      </p:pic>
      <p:sp>
        <p:nvSpPr>
          <p:cNvPr id="773" name="Google Shape;773;p39"/>
          <p:cNvSpPr txBox="1">
            <a:spLocks noGrp="1"/>
          </p:cNvSpPr>
          <p:nvPr>
            <p:ph type="sldNum" idx="12"/>
          </p:nvPr>
        </p:nvSpPr>
        <p:spPr>
          <a:xfrm>
            <a:off x="17113568" y="9499702"/>
            <a:ext cx="1097400" cy="787500"/>
          </a:xfrm>
          <a:prstGeom prst="rect">
            <a:avLst/>
          </a:prstGeom>
        </p:spPr>
        <p:txBody>
          <a:bodyPr spcFirstLastPara="1" wrap="square" lIns="167625" tIns="167625" rIns="167625" bIns="167625" anchor="t" anchorCtr="0">
            <a:noAutofit/>
          </a:bodyPr>
          <a:lstStyle/>
          <a:p>
            <a:pPr marL="0" lvl="0" indent="0" algn="r" rtl="0">
              <a:spcBef>
                <a:spcPts val="0"/>
              </a:spcBef>
              <a:spcAft>
                <a:spcPts val="0"/>
              </a:spcAft>
              <a:buNone/>
            </a:pPr>
            <a:fld id="{00000000-1234-1234-1234-123412341234}" type="slidenum">
              <a:rPr lang="en-US"/>
              <a:t>29</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56793"/>
        </a:solidFill>
        <a:effectLst/>
      </p:bgPr>
    </p:bg>
    <p:spTree>
      <p:nvGrpSpPr>
        <p:cNvPr id="1" name="Shape 187"/>
        <p:cNvGrpSpPr/>
        <p:nvPr/>
      </p:nvGrpSpPr>
      <p:grpSpPr>
        <a:xfrm>
          <a:off x="0" y="0"/>
          <a:ext cx="0" cy="0"/>
          <a:chOff x="0" y="0"/>
          <a:chExt cx="0" cy="0"/>
        </a:xfrm>
      </p:grpSpPr>
      <p:grpSp>
        <p:nvGrpSpPr>
          <p:cNvPr id="188" name="Google Shape;188;p13"/>
          <p:cNvGrpSpPr/>
          <p:nvPr/>
        </p:nvGrpSpPr>
        <p:grpSpPr>
          <a:xfrm>
            <a:off x="-62" y="1319485"/>
            <a:ext cx="18288118" cy="9032149"/>
            <a:chOff x="0" y="-47625"/>
            <a:chExt cx="4816592" cy="2378822"/>
          </a:xfrm>
        </p:grpSpPr>
        <p:sp>
          <p:nvSpPr>
            <p:cNvPr id="189" name="Google Shape;189;p13"/>
            <p:cNvSpPr/>
            <p:nvPr/>
          </p:nvSpPr>
          <p:spPr>
            <a:xfrm>
              <a:off x="0" y="0"/>
              <a:ext cx="4816592" cy="2331197"/>
            </a:xfrm>
            <a:custGeom>
              <a:avLst/>
              <a:gdLst/>
              <a:ahLst/>
              <a:cxnLst/>
              <a:rect l="l" t="t" r="r" b="b"/>
              <a:pathLst>
                <a:path w="4816592" h="2331197" extrusionOk="0">
                  <a:moveTo>
                    <a:pt x="0" y="0"/>
                  </a:moveTo>
                  <a:lnTo>
                    <a:pt x="4816592" y="0"/>
                  </a:lnTo>
                  <a:lnTo>
                    <a:pt x="4816592" y="2331197"/>
                  </a:lnTo>
                  <a:lnTo>
                    <a:pt x="0" y="2331197"/>
                  </a:lnTo>
                  <a:close/>
                </a:path>
              </a:pathLst>
            </a:custGeom>
            <a:solidFill>
              <a:srgbClr val="072B3E"/>
            </a:solidFill>
            <a:ln>
              <a:noFill/>
            </a:ln>
          </p:spPr>
          <p:txBody>
            <a:bodyPr/>
            <a:lstStyle/>
            <a:p>
              <a:endParaRPr lang="en-US"/>
            </a:p>
          </p:txBody>
        </p:sp>
        <p:sp>
          <p:nvSpPr>
            <p:cNvPr id="190" name="Google Shape;190;p13"/>
            <p:cNvSpPr txBox="1"/>
            <p:nvPr/>
          </p:nvSpPr>
          <p:spPr>
            <a:xfrm>
              <a:off x="0" y="-47625"/>
              <a:ext cx="4816500" cy="2378700"/>
            </a:xfrm>
            <a:prstGeom prst="rect">
              <a:avLst/>
            </a:prstGeom>
            <a:noFill/>
            <a:ln>
              <a:noFill/>
            </a:ln>
          </p:spPr>
          <p:txBody>
            <a:bodyPr spcFirstLastPara="1" wrap="square" lIns="50800" tIns="50800" rIns="50800" bIns="50800" anchor="ctr" anchorCtr="0">
              <a:noAutofit/>
            </a:bodyPr>
            <a:lstStyle/>
            <a:p>
              <a:pPr marL="0" marR="0" lvl="0" indent="0" algn="ctr" rtl="0">
                <a:lnSpc>
                  <a:spcPct val="155555"/>
                </a:lnSpc>
                <a:spcBef>
                  <a:spcPts val="0"/>
                </a:spcBef>
                <a:spcAft>
                  <a:spcPts val="0"/>
                </a:spcAft>
                <a:buNone/>
              </a:pPr>
              <a:r>
                <a:rPr lang="en-US" sz="3000" b="1">
                  <a:solidFill>
                    <a:schemeClr val="dk1"/>
                  </a:solidFill>
                </a:rPr>
                <a:t> </a:t>
              </a:r>
              <a:endParaRPr sz="1800" b="0" i="0" u="none" strike="noStrike" cap="none">
                <a:solidFill>
                  <a:schemeClr val="dk1"/>
                </a:solidFill>
                <a:latin typeface="Calibri"/>
                <a:ea typeface="Calibri"/>
                <a:cs typeface="Calibri"/>
                <a:sym typeface="Calibri"/>
              </a:endParaRPr>
            </a:p>
          </p:txBody>
        </p:sp>
      </p:grpSp>
      <p:cxnSp>
        <p:nvCxnSpPr>
          <p:cNvPr id="191" name="Google Shape;191;p13"/>
          <p:cNvCxnSpPr/>
          <p:nvPr/>
        </p:nvCxnSpPr>
        <p:spPr>
          <a:xfrm rot="10800000" flipH="1">
            <a:off x="9287402" y="913088"/>
            <a:ext cx="1800000" cy="17700"/>
          </a:xfrm>
          <a:prstGeom prst="straightConnector1">
            <a:avLst/>
          </a:prstGeom>
          <a:noFill/>
          <a:ln w="28575" cap="flat" cmpd="sng">
            <a:solidFill>
              <a:srgbClr val="FFFFFF">
                <a:alpha val="69800"/>
              </a:srgbClr>
            </a:solidFill>
            <a:prstDash val="solid"/>
            <a:round/>
            <a:headEnd type="none" w="sm" len="sm"/>
            <a:tailEnd type="none" w="sm" len="sm"/>
          </a:ln>
        </p:spPr>
      </p:cxnSp>
      <p:sp>
        <p:nvSpPr>
          <p:cNvPr id="192" name="Google Shape;192;p13"/>
          <p:cNvSpPr txBox="1"/>
          <p:nvPr/>
        </p:nvSpPr>
        <p:spPr>
          <a:xfrm>
            <a:off x="288750" y="324500"/>
            <a:ext cx="6665700" cy="7695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5000" b="1">
                <a:solidFill>
                  <a:srgbClr val="FFFFFF"/>
                </a:solidFill>
                <a:latin typeface="Montserrat"/>
                <a:ea typeface="Montserrat"/>
                <a:cs typeface="Montserrat"/>
                <a:sym typeface="Montserrat"/>
              </a:rPr>
              <a:t>INTRODUCTION</a:t>
            </a:r>
            <a:endParaRPr sz="5000"/>
          </a:p>
        </p:txBody>
      </p:sp>
      <p:sp>
        <p:nvSpPr>
          <p:cNvPr id="193" name="Google Shape;193;p13"/>
          <p:cNvSpPr txBox="1"/>
          <p:nvPr/>
        </p:nvSpPr>
        <p:spPr>
          <a:xfrm>
            <a:off x="9287400" y="593750"/>
            <a:ext cx="9000600" cy="231000"/>
          </a:xfrm>
          <a:prstGeom prst="rect">
            <a:avLst/>
          </a:prstGeom>
          <a:noFill/>
          <a:ln>
            <a:noFill/>
          </a:ln>
        </p:spPr>
        <p:txBody>
          <a:bodyPr spcFirstLastPara="1" wrap="square" lIns="0" tIns="0" rIns="0" bIns="0" anchor="t" anchorCtr="0">
            <a:spAutoFit/>
          </a:bodyPr>
          <a:lstStyle/>
          <a:p>
            <a:pPr marL="0" lvl="0" indent="0" algn="l" rtl="0">
              <a:lnSpc>
                <a:spcPct val="140000"/>
              </a:lnSpc>
              <a:spcBef>
                <a:spcPts val="0"/>
              </a:spcBef>
              <a:spcAft>
                <a:spcPts val="0"/>
              </a:spcAft>
              <a:buSzPts val="1100"/>
              <a:buNone/>
            </a:pPr>
            <a:r>
              <a:rPr lang="en-US" sz="1500">
                <a:solidFill>
                  <a:srgbClr val="FFFFFF"/>
                </a:solidFill>
                <a:latin typeface="Open Sans"/>
                <a:ea typeface="Open Sans"/>
                <a:cs typeface="Open Sans"/>
                <a:sym typeface="Open Sans"/>
              </a:rPr>
              <a:t>PROJECT OVERVIEW               EDA               MODELS BUILDUP            BUSINESS INSIGHTS</a:t>
            </a:r>
            <a:endParaRPr sz="1500">
              <a:solidFill>
                <a:srgbClr val="FFFFFF"/>
              </a:solidFill>
              <a:latin typeface="Open Sans"/>
              <a:ea typeface="Open Sans"/>
              <a:cs typeface="Open Sans"/>
              <a:sym typeface="Open Sans"/>
            </a:endParaRPr>
          </a:p>
        </p:txBody>
      </p:sp>
      <p:cxnSp>
        <p:nvCxnSpPr>
          <p:cNvPr id="194" name="Google Shape;194;p13"/>
          <p:cNvCxnSpPr/>
          <p:nvPr/>
        </p:nvCxnSpPr>
        <p:spPr>
          <a:xfrm>
            <a:off x="0" y="1426212"/>
            <a:ext cx="18570600" cy="0"/>
          </a:xfrm>
          <a:prstGeom prst="straightConnector1">
            <a:avLst/>
          </a:prstGeom>
          <a:noFill/>
          <a:ln w="19050" cap="flat" cmpd="sng">
            <a:solidFill>
              <a:srgbClr val="FFFFFF"/>
            </a:solidFill>
            <a:prstDash val="solid"/>
            <a:round/>
            <a:headEnd type="none" w="sm" len="sm"/>
            <a:tailEnd type="none" w="sm" len="sm"/>
          </a:ln>
        </p:spPr>
      </p:cxnSp>
      <p:grpSp>
        <p:nvGrpSpPr>
          <p:cNvPr id="195" name="Google Shape;195;p13"/>
          <p:cNvGrpSpPr/>
          <p:nvPr/>
        </p:nvGrpSpPr>
        <p:grpSpPr>
          <a:xfrm>
            <a:off x="1435475" y="2364000"/>
            <a:ext cx="6575772" cy="6943095"/>
            <a:chOff x="0" y="-28575"/>
            <a:chExt cx="1522240" cy="1925108"/>
          </a:xfrm>
        </p:grpSpPr>
        <p:sp>
          <p:nvSpPr>
            <p:cNvPr id="196" name="Google Shape;196;p13"/>
            <p:cNvSpPr/>
            <p:nvPr/>
          </p:nvSpPr>
          <p:spPr>
            <a:xfrm>
              <a:off x="0" y="0"/>
              <a:ext cx="1522240" cy="1896533"/>
            </a:xfrm>
            <a:custGeom>
              <a:avLst/>
              <a:gdLst/>
              <a:ahLst/>
              <a:cxnLst/>
              <a:rect l="l" t="t" r="r" b="b"/>
              <a:pathLst>
                <a:path w="1522240" h="1896533" extrusionOk="0">
                  <a:moveTo>
                    <a:pt x="0" y="0"/>
                  </a:moveTo>
                  <a:lnTo>
                    <a:pt x="1522240" y="0"/>
                  </a:lnTo>
                  <a:lnTo>
                    <a:pt x="1522240" y="1896533"/>
                  </a:lnTo>
                  <a:lnTo>
                    <a:pt x="0" y="1896533"/>
                  </a:lnTo>
                  <a:close/>
                </a:path>
              </a:pathLst>
            </a:custGeom>
            <a:solidFill>
              <a:srgbClr val="000000">
                <a:alpha val="0"/>
              </a:srgbClr>
            </a:solidFill>
            <a:ln w="28575" cap="sq" cmpd="sng">
              <a:solidFill>
                <a:srgbClr val="FFFFFF"/>
              </a:solidFill>
              <a:prstDash val="solid"/>
              <a:miter lim="8000"/>
              <a:headEnd type="none" w="sm" len="sm"/>
              <a:tailEnd type="none" w="sm" len="sm"/>
            </a:ln>
          </p:spPr>
          <p:txBody>
            <a:bodyPr/>
            <a:lstStyle/>
            <a:p>
              <a:endParaRPr lang="en-US"/>
            </a:p>
          </p:txBody>
        </p:sp>
        <p:sp>
          <p:nvSpPr>
            <p:cNvPr id="197" name="Google Shape;197;p13"/>
            <p:cNvSpPr txBox="1"/>
            <p:nvPr/>
          </p:nvSpPr>
          <p:spPr>
            <a:xfrm>
              <a:off x="0" y="-28575"/>
              <a:ext cx="1522200" cy="1925100"/>
            </a:xfrm>
            <a:prstGeom prst="rect">
              <a:avLst/>
            </a:prstGeom>
            <a:noFill/>
            <a:ln>
              <a:noFill/>
            </a:ln>
          </p:spPr>
          <p:txBody>
            <a:bodyPr spcFirstLastPara="1" wrap="square" lIns="50800" tIns="50800" rIns="50800" bIns="50800" anchor="ctr" anchorCtr="0">
              <a:noAutofit/>
            </a:bodyPr>
            <a:lstStyle/>
            <a:p>
              <a:pPr marL="0" marR="0" lvl="0" indent="0" algn="ctr" rtl="0">
                <a:lnSpc>
                  <a:spcPct val="11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98" name="Google Shape;198;p13"/>
          <p:cNvGrpSpPr/>
          <p:nvPr/>
        </p:nvGrpSpPr>
        <p:grpSpPr>
          <a:xfrm>
            <a:off x="1630500" y="2566875"/>
            <a:ext cx="6575772" cy="6943095"/>
            <a:chOff x="0" y="-28575"/>
            <a:chExt cx="1522240" cy="1925108"/>
          </a:xfrm>
        </p:grpSpPr>
        <p:sp>
          <p:nvSpPr>
            <p:cNvPr id="199" name="Google Shape;199;p13"/>
            <p:cNvSpPr/>
            <p:nvPr/>
          </p:nvSpPr>
          <p:spPr>
            <a:xfrm>
              <a:off x="0" y="0"/>
              <a:ext cx="1522240" cy="1896533"/>
            </a:xfrm>
            <a:custGeom>
              <a:avLst/>
              <a:gdLst/>
              <a:ahLst/>
              <a:cxnLst/>
              <a:rect l="l" t="t" r="r" b="b"/>
              <a:pathLst>
                <a:path w="1522240" h="1896533" extrusionOk="0">
                  <a:moveTo>
                    <a:pt x="0" y="0"/>
                  </a:moveTo>
                  <a:lnTo>
                    <a:pt x="1522240" y="0"/>
                  </a:lnTo>
                  <a:lnTo>
                    <a:pt x="1522240" y="1896533"/>
                  </a:lnTo>
                  <a:lnTo>
                    <a:pt x="0" y="1896533"/>
                  </a:lnTo>
                  <a:close/>
                </a:path>
              </a:pathLst>
            </a:custGeom>
            <a:solidFill>
              <a:srgbClr val="000000">
                <a:alpha val="0"/>
              </a:srgbClr>
            </a:solidFill>
            <a:ln w="28575" cap="sq" cmpd="sng">
              <a:solidFill>
                <a:srgbClr val="FFFFFF"/>
              </a:solidFill>
              <a:prstDash val="solid"/>
              <a:miter lim="8000"/>
              <a:headEnd type="none" w="sm" len="sm"/>
              <a:tailEnd type="none" w="sm" len="sm"/>
            </a:ln>
          </p:spPr>
          <p:txBody>
            <a:bodyPr/>
            <a:lstStyle/>
            <a:p>
              <a:endParaRPr lang="en-US"/>
            </a:p>
          </p:txBody>
        </p:sp>
        <p:sp>
          <p:nvSpPr>
            <p:cNvPr id="200" name="Google Shape;200;p13"/>
            <p:cNvSpPr txBox="1"/>
            <p:nvPr/>
          </p:nvSpPr>
          <p:spPr>
            <a:xfrm>
              <a:off x="0" y="-28575"/>
              <a:ext cx="1522200" cy="1925100"/>
            </a:xfrm>
            <a:prstGeom prst="rect">
              <a:avLst/>
            </a:prstGeom>
            <a:noFill/>
            <a:ln>
              <a:noFill/>
            </a:ln>
          </p:spPr>
          <p:txBody>
            <a:bodyPr spcFirstLastPara="1" wrap="square" lIns="50800" tIns="50800" rIns="50800" bIns="50800" anchor="ctr" anchorCtr="0">
              <a:noAutofit/>
            </a:bodyPr>
            <a:lstStyle/>
            <a:p>
              <a:pPr marL="0" marR="0" lvl="0" indent="0" algn="ctr" rtl="0">
                <a:lnSpc>
                  <a:spcPct val="11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01" name="Google Shape;201;p13"/>
          <p:cNvGrpSpPr/>
          <p:nvPr/>
        </p:nvGrpSpPr>
        <p:grpSpPr>
          <a:xfrm>
            <a:off x="818375" y="1958250"/>
            <a:ext cx="1570200" cy="1497900"/>
            <a:chOff x="836425" y="2751800"/>
            <a:chExt cx="1570200" cy="1497900"/>
          </a:xfrm>
        </p:grpSpPr>
        <p:sp>
          <p:nvSpPr>
            <p:cNvPr id="202" name="Google Shape;202;p13"/>
            <p:cNvSpPr/>
            <p:nvPr/>
          </p:nvSpPr>
          <p:spPr>
            <a:xfrm>
              <a:off x="836425" y="2751800"/>
              <a:ext cx="1570200" cy="1497900"/>
            </a:xfrm>
            <a:prstGeom prst="ellipse">
              <a:avLst/>
            </a:prstGeom>
            <a:solidFill>
              <a:srgbClr val="05679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ontserrat"/>
                <a:ea typeface="Montserrat"/>
                <a:cs typeface="Montserrat"/>
                <a:sym typeface="Montserrat"/>
              </a:endParaRPr>
            </a:p>
          </p:txBody>
        </p:sp>
        <p:pic>
          <p:nvPicPr>
            <p:cNvPr id="203" name="Google Shape;203;p13"/>
            <p:cNvPicPr preferRelativeResize="0"/>
            <p:nvPr/>
          </p:nvPicPr>
          <p:blipFill>
            <a:blip r:embed="rId3">
              <a:alphaModFix/>
            </a:blip>
            <a:stretch>
              <a:fillRect/>
            </a:stretch>
          </p:blipFill>
          <p:spPr>
            <a:xfrm>
              <a:off x="1012850" y="3044475"/>
              <a:ext cx="1064950" cy="1064950"/>
            </a:xfrm>
            <a:prstGeom prst="rect">
              <a:avLst/>
            </a:prstGeom>
            <a:noFill/>
            <a:ln>
              <a:noFill/>
            </a:ln>
          </p:spPr>
        </p:pic>
      </p:grpSp>
      <p:sp>
        <p:nvSpPr>
          <p:cNvPr id="204" name="Google Shape;204;p13"/>
          <p:cNvSpPr txBox="1"/>
          <p:nvPr/>
        </p:nvSpPr>
        <p:spPr>
          <a:xfrm>
            <a:off x="1850288" y="3775950"/>
            <a:ext cx="6136200" cy="5122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US" sz="2350">
                <a:solidFill>
                  <a:schemeClr val="lt1"/>
                </a:solidFill>
                <a:latin typeface="Montserrat"/>
                <a:ea typeface="Montserrat"/>
                <a:cs typeface="Montserrat"/>
                <a:sym typeface="Montserrat"/>
              </a:rPr>
              <a:t>The airline industry faces significant challenges from delays and cancellations, with 20% of U.S. flights delayed and 2% canceled in 2022, costing airlines over $8 billion annually. </a:t>
            </a:r>
            <a:endParaRPr sz="2350">
              <a:solidFill>
                <a:schemeClr val="lt1"/>
              </a:solidFill>
              <a:latin typeface="Montserrat"/>
              <a:ea typeface="Montserrat"/>
              <a:cs typeface="Montserrat"/>
              <a:sym typeface="Montserrat"/>
            </a:endParaRPr>
          </a:p>
          <a:p>
            <a:pPr marL="0" lvl="0" indent="0" algn="l" rtl="0">
              <a:lnSpc>
                <a:spcPct val="115000"/>
              </a:lnSpc>
              <a:spcBef>
                <a:spcPts val="0"/>
              </a:spcBef>
              <a:spcAft>
                <a:spcPts val="0"/>
              </a:spcAft>
              <a:buNone/>
            </a:pPr>
            <a:endParaRPr sz="2350">
              <a:solidFill>
                <a:schemeClr val="lt1"/>
              </a:solidFill>
              <a:latin typeface="Montserrat"/>
              <a:ea typeface="Montserrat"/>
              <a:cs typeface="Montserrat"/>
              <a:sym typeface="Montserrat"/>
            </a:endParaRPr>
          </a:p>
          <a:p>
            <a:pPr marL="0" lvl="0" indent="0" algn="l" rtl="0">
              <a:lnSpc>
                <a:spcPct val="115000"/>
              </a:lnSpc>
              <a:spcBef>
                <a:spcPts val="0"/>
              </a:spcBef>
              <a:spcAft>
                <a:spcPts val="0"/>
              </a:spcAft>
              <a:buNone/>
            </a:pPr>
            <a:r>
              <a:rPr lang="en-US" sz="2350">
                <a:solidFill>
                  <a:schemeClr val="lt1"/>
                </a:solidFill>
                <a:latin typeface="Montserrat"/>
                <a:ea typeface="Montserrat"/>
                <a:cs typeface="Montserrat"/>
                <a:sym typeface="Montserrat"/>
              </a:rPr>
              <a:t>These disruptions also severely impact customer satisfaction, as punctuality is a top priority for 80% of passengers, and they strain operational efficiency through increased costs and logistical issues.</a:t>
            </a:r>
            <a:endParaRPr sz="2350">
              <a:solidFill>
                <a:schemeClr val="lt1"/>
              </a:solidFill>
              <a:latin typeface="Montserrat"/>
              <a:ea typeface="Montserrat"/>
              <a:cs typeface="Montserrat"/>
              <a:sym typeface="Montserrat"/>
            </a:endParaRPr>
          </a:p>
        </p:txBody>
      </p:sp>
      <p:sp>
        <p:nvSpPr>
          <p:cNvPr id="205" name="Google Shape;205;p13"/>
          <p:cNvSpPr txBox="1"/>
          <p:nvPr/>
        </p:nvSpPr>
        <p:spPr>
          <a:xfrm>
            <a:off x="3072000" y="2938575"/>
            <a:ext cx="3000000" cy="800400"/>
          </a:xfrm>
          <a:prstGeom prst="rect">
            <a:avLst/>
          </a:prstGeom>
          <a:noFill/>
          <a:ln>
            <a:noFill/>
          </a:ln>
        </p:spPr>
        <p:txBody>
          <a:bodyPr spcFirstLastPara="1" wrap="square" lIns="91425" tIns="91425" rIns="91425" bIns="91425" anchor="t" anchorCtr="0">
            <a:spAutoFit/>
          </a:bodyPr>
          <a:lstStyle/>
          <a:p>
            <a:pPr marL="0" lvl="0" indent="0" algn="l" rtl="0">
              <a:lnSpc>
                <a:spcPct val="120000"/>
              </a:lnSpc>
              <a:spcBef>
                <a:spcPts val="0"/>
              </a:spcBef>
              <a:spcAft>
                <a:spcPts val="0"/>
              </a:spcAft>
              <a:buNone/>
            </a:pPr>
            <a:r>
              <a:rPr lang="en-US" sz="4000" b="1">
                <a:solidFill>
                  <a:schemeClr val="lt1"/>
                </a:solidFill>
                <a:latin typeface="Montserrat"/>
                <a:ea typeface="Montserrat"/>
                <a:cs typeface="Montserrat"/>
                <a:sym typeface="Montserrat"/>
              </a:rPr>
              <a:t>PROBLEM</a:t>
            </a:r>
            <a:endParaRPr sz="4000">
              <a:solidFill>
                <a:schemeClr val="dk1"/>
              </a:solidFill>
            </a:endParaRPr>
          </a:p>
        </p:txBody>
      </p:sp>
      <p:grpSp>
        <p:nvGrpSpPr>
          <p:cNvPr id="206" name="Google Shape;206;p13"/>
          <p:cNvGrpSpPr/>
          <p:nvPr/>
        </p:nvGrpSpPr>
        <p:grpSpPr>
          <a:xfrm>
            <a:off x="9893675" y="2364000"/>
            <a:ext cx="6575772" cy="6943095"/>
            <a:chOff x="0" y="-28575"/>
            <a:chExt cx="1522240" cy="1925108"/>
          </a:xfrm>
        </p:grpSpPr>
        <p:sp>
          <p:nvSpPr>
            <p:cNvPr id="207" name="Google Shape;207;p13"/>
            <p:cNvSpPr/>
            <p:nvPr/>
          </p:nvSpPr>
          <p:spPr>
            <a:xfrm>
              <a:off x="0" y="0"/>
              <a:ext cx="1522240" cy="1896533"/>
            </a:xfrm>
            <a:custGeom>
              <a:avLst/>
              <a:gdLst/>
              <a:ahLst/>
              <a:cxnLst/>
              <a:rect l="l" t="t" r="r" b="b"/>
              <a:pathLst>
                <a:path w="1522240" h="1896533" extrusionOk="0">
                  <a:moveTo>
                    <a:pt x="0" y="0"/>
                  </a:moveTo>
                  <a:lnTo>
                    <a:pt x="1522240" y="0"/>
                  </a:lnTo>
                  <a:lnTo>
                    <a:pt x="1522240" y="1896533"/>
                  </a:lnTo>
                  <a:lnTo>
                    <a:pt x="0" y="1896533"/>
                  </a:lnTo>
                  <a:close/>
                </a:path>
              </a:pathLst>
            </a:custGeom>
            <a:solidFill>
              <a:srgbClr val="000000">
                <a:alpha val="0"/>
              </a:srgbClr>
            </a:solidFill>
            <a:ln w="28575" cap="sq" cmpd="sng">
              <a:solidFill>
                <a:srgbClr val="FFFFFF"/>
              </a:solidFill>
              <a:prstDash val="solid"/>
              <a:miter lim="8000"/>
              <a:headEnd type="none" w="sm" len="sm"/>
              <a:tailEnd type="none" w="sm" len="sm"/>
            </a:ln>
          </p:spPr>
          <p:txBody>
            <a:bodyPr/>
            <a:lstStyle/>
            <a:p>
              <a:endParaRPr lang="en-US"/>
            </a:p>
          </p:txBody>
        </p:sp>
        <p:sp>
          <p:nvSpPr>
            <p:cNvPr id="208" name="Google Shape;208;p13"/>
            <p:cNvSpPr txBox="1"/>
            <p:nvPr/>
          </p:nvSpPr>
          <p:spPr>
            <a:xfrm>
              <a:off x="0" y="-28575"/>
              <a:ext cx="1522200" cy="1925100"/>
            </a:xfrm>
            <a:prstGeom prst="rect">
              <a:avLst/>
            </a:prstGeom>
            <a:noFill/>
            <a:ln>
              <a:noFill/>
            </a:ln>
          </p:spPr>
          <p:txBody>
            <a:bodyPr spcFirstLastPara="1" wrap="square" lIns="50800" tIns="50800" rIns="50800" bIns="50800" anchor="ctr" anchorCtr="0">
              <a:noAutofit/>
            </a:bodyPr>
            <a:lstStyle/>
            <a:p>
              <a:pPr marL="0" marR="0" lvl="0" indent="0" algn="ctr" rtl="0">
                <a:lnSpc>
                  <a:spcPct val="11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09" name="Google Shape;209;p13"/>
          <p:cNvGrpSpPr/>
          <p:nvPr/>
        </p:nvGrpSpPr>
        <p:grpSpPr>
          <a:xfrm>
            <a:off x="10088700" y="2566875"/>
            <a:ext cx="6575772" cy="6943095"/>
            <a:chOff x="0" y="-28575"/>
            <a:chExt cx="1522240" cy="1925108"/>
          </a:xfrm>
        </p:grpSpPr>
        <p:sp>
          <p:nvSpPr>
            <p:cNvPr id="210" name="Google Shape;210;p13"/>
            <p:cNvSpPr/>
            <p:nvPr/>
          </p:nvSpPr>
          <p:spPr>
            <a:xfrm>
              <a:off x="0" y="0"/>
              <a:ext cx="1522240" cy="1896533"/>
            </a:xfrm>
            <a:custGeom>
              <a:avLst/>
              <a:gdLst/>
              <a:ahLst/>
              <a:cxnLst/>
              <a:rect l="l" t="t" r="r" b="b"/>
              <a:pathLst>
                <a:path w="1522240" h="1896533" extrusionOk="0">
                  <a:moveTo>
                    <a:pt x="0" y="0"/>
                  </a:moveTo>
                  <a:lnTo>
                    <a:pt x="1522240" y="0"/>
                  </a:lnTo>
                  <a:lnTo>
                    <a:pt x="1522240" y="1896533"/>
                  </a:lnTo>
                  <a:lnTo>
                    <a:pt x="0" y="1896533"/>
                  </a:lnTo>
                  <a:close/>
                </a:path>
              </a:pathLst>
            </a:custGeom>
            <a:solidFill>
              <a:srgbClr val="000000">
                <a:alpha val="0"/>
              </a:srgbClr>
            </a:solidFill>
            <a:ln w="28575" cap="sq" cmpd="sng">
              <a:solidFill>
                <a:srgbClr val="FFFFFF"/>
              </a:solidFill>
              <a:prstDash val="solid"/>
              <a:miter lim="8000"/>
              <a:headEnd type="none" w="sm" len="sm"/>
              <a:tailEnd type="none" w="sm" len="sm"/>
            </a:ln>
          </p:spPr>
          <p:txBody>
            <a:bodyPr/>
            <a:lstStyle/>
            <a:p>
              <a:endParaRPr lang="en-US"/>
            </a:p>
          </p:txBody>
        </p:sp>
        <p:sp>
          <p:nvSpPr>
            <p:cNvPr id="211" name="Google Shape;211;p13"/>
            <p:cNvSpPr txBox="1"/>
            <p:nvPr/>
          </p:nvSpPr>
          <p:spPr>
            <a:xfrm>
              <a:off x="0" y="-28575"/>
              <a:ext cx="1522200" cy="1925100"/>
            </a:xfrm>
            <a:prstGeom prst="rect">
              <a:avLst/>
            </a:prstGeom>
            <a:noFill/>
            <a:ln>
              <a:noFill/>
            </a:ln>
          </p:spPr>
          <p:txBody>
            <a:bodyPr spcFirstLastPara="1" wrap="square" lIns="50800" tIns="50800" rIns="50800" bIns="50800" anchor="ctr" anchorCtr="0">
              <a:noAutofit/>
            </a:bodyPr>
            <a:lstStyle/>
            <a:p>
              <a:pPr marL="0" marR="0" lvl="0" indent="0" algn="ctr" rtl="0">
                <a:lnSpc>
                  <a:spcPct val="11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12" name="Google Shape;212;p13"/>
          <p:cNvSpPr txBox="1"/>
          <p:nvPr/>
        </p:nvSpPr>
        <p:spPr>
          <a:xfrm>
            <a:off x="11565125" y="2938575"/>
            <a:ext cx="3000000" cy="800400"/>
          </a:xfrm>
          <a:prstGeom prst="rect">
            <a:avLst/>
          </a:prstGeom>
          <a:noFill/>
          <a:ln>
            <a:noFill/>
          </a:ln>
        </p:spPr>
        <p:txBody>
          <a:bodyPr spcFirstLastPara="1" wrap="square" lIns="91425" tIns="91425" rIns="91425" bIns="91425" anchor="t" anchorCtr="0">
            <a:spAutoFit/>
          </a:bodyPr>
          <a:lstStyle/>
          <a:p>
            <a:pPr marL="0" lvl="0" indent="0" algn="l" rtl="0">
              <a:lnSpc>
                <a:spcPct val="120000"/>
              </a:lnSpc>
              <a:spcBef>
                <a:spcPts val="0"/>
              </a:spcBef>
              <a:spcAft>
                <a:spcPts val="0"/>
              </a:spcAft>
              <a:buNone/>
            </a:pPr>
            <a:r>
              <a:rPr lang="en-US" sz="4000" b="1">
                <a:solidFill>
                  <a:schemeClr val="lt1"/>
                </a:solidFill>
                <a:latin typeface="Montserrat"/>
                <a:ea typeface="Montserrat"/>
                <a:cs typeface="Montserrat"/>
                <a:sym typeface="Montserrat"/>
              </a:rPr>
              <a:t>PROJECT</a:t>
            </a:r>
            <a:endParaRPr sz="4000">
              <a:solidFill>
                <a:schemeClr val="dk1"/>
              </a:solidFill>
            </a:endParaRPr>
          </a:p>
        </p:txBody>
      </p:sp>
      <p:pic>
        <p:nvPicPr>
          <p:cNvPr id="213" name="Google Shape;213;p13"/>
          <p:cNvPicPr preferRelativeResize="0"/>
          <p:nvPr/>
        </p:nvPicPr>
        <p:blipFill>
          <a:blip r:embed="rId4">
            <a:alphaModFix/>
          </a:blip>
          <a:stretch>
            <a:fillRect/>
          </a:stretch>
        </p:blipFill>
        <p:spPr>
          <a:xfrm>
            <a:off x="9132412" y="1502675"/>
            <a:ext cx="2109975" cy="2109975"/>
          </a:xfrm>
          <a:prstGeom prst="rect">
            <a:avLst/>
          </a:prstGeom>
          <a:noFill/>
          <a:ln>
            <a:noFill/>
          </a:ln>
        </p:spPr>
      </p:pic>
      <p:sp>
        <p:nvSpPr>
          <p:cNvPr id="214" name="Google Shape;214;p13"/>
          <p:cNvSpPr txBox="1"/>
          <p:nvPr/>
        </p:nvSpPr>
        <p:spPr>
          <a:xfrm>
            <a:off x="10226750" y="3775950"/>
            <a:ext cx="6242700" cy="56238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US" sz="2350">
                <a:solidFill>
                  <a:schemeClr val="lt1"/>
                </a:solidFill>
                <a:latin typeface="Montserrat"/>
                <a:ea typeface="Montserrat"/>
                <a:cs typeface="Montserrat"/>
                <a:sym typeface="Montserrat"/>
              </a:rPr>
              <a:t>This project examines historical flight data to uncover patterns and drivers of delays and cancellations</a:t>
            </a:r>
            <a:endParaRPr sz="2350">
              <a:solidFill>
                <a:schemeClr val="lt1"/>
              </a:solidFill>
              <a:latin typeface="Montserrat"/>
              <a:ea typeface="Montserrat"/>
              <a:cs typeface="Montserrat"/>
              <a:sym typeface="Montserrat"/>
            </a:endParaRPr>
          </a:p>
          <a:p>
            <a:pPr marL="0" lvl="0" indent="0" algn="l" rtl="0">
              <a:lnSpc>
                <a:spcPct val="115000"/>
              </a:lnSpc>
              <a:spcBef>
                <a:spcPts val="0"/>
              </a:spcBef>
              <a:spcAft>
                <a:spcPts val="0"/>
              </a:spcAft>
              <a:buNone/>
            </a:pPr>
            <a:endParaRPr sz="2399">
              <a:solidFill>
                <a:schemeClr val="lt1"/>
              </a:solidFill>
              <a:latin typeface="Montserrat"/>
              <a:ea typeface="Montserrat"/>
              <a:cs typeface="Montserrat"/>
              <a:sym typeface="Montserrat"/>
            </a:endParaRPr>
          </a:p>
          <a:p>
            <a:pPr marL="457200" lvl="0" indent="-380936" algn="l" rtl="0">
              <a:lnSpc>
                <a:spcPct val="115000"/>
              </a:lnSpc>
              <a:spcBef>
                <a:spcPts val="0"/>
              </a:spcBef>
              <a:spcAft>
                <a:spcPts val="0"/>
              </a:spcAft>
              <a:buClr>
                <a:schemeClr val="lt1"/>
              </a:buClr>
              <a:buSzPts val="2399"/>
              <a:buFont typeface="Montserrat"/>
              <a:buChar char="●"/>
            </a:pPr>
            <a:r>
              <a:rPr lang="en-US" sz="2399">
                <a:solidFill>
                  <a:schemeClr val="lt1"/>
                </a:solidFill>
                <a:latin typeface="Montserrat"/>
                <a:ea typeface="Montserrat"/>
                <a:cs typeface="Montserrat"/>
                <a:sym typeface="Montserrat"/>
              </a:rPr>
              <a:t>To analyze flight data to identify factors influencing delays and cancellations.</a:t>
            </a:r>
            <a:endParaRPr sz="2399">
              <a:solidFill>
                <a:schemeClr val="lt1"/>
              </a:solidFill>
              <a:latin typeface="Montserrat"/>
              <a:ea typeface="Montserrat"/>
              <a:cs typeface="Montserrat"/>
              <a:sym typeface="Montserrat"/>
            </a:endParaRPr>
          </a:p>
          <a:p>
            <a:pPr marL="457200" lvl="0" indent="-380936" algn="l" rtl="0">
              <a:lnSpc>
                <a:spcPct val="115000"/>
              </a:lnSpc>
              <a:spcBef>
                <a:spcPts val="0"/>
              </a:spcBef>
              <a:spcAft>
                <a:spcPts val="0"/>
              </a:spcAft>
              <a:buClr>
                <a:schemeClr val="lt1"/>
              </a:buClr>
              <a:buSzPts val="2399"/>
              <a:buFont typeface="Montserrat"/>
              <a:buChar char="●"/>
            </a:pPr>
            <a:r>
              <a:rPr lang="en-US" sz="2399">
                <a:solidFill>
                  <a:schemeClr val="lt1"/>
                </a:solidFill>
                <a:latin typeface="Montserrat"/>
                <a:ea typeface="Montserrat"/>
                <a:cs typeface="Montserrat"/>
                <a:sym typeface="Montserrat"/>
              </a:rPr>
              <a:t> To build predictive models for flight status (on-time, delayed, cancelled).</a:t>
            </a:r>
            <a:endParaRPr sz="2399">
              <a:solidFill>
                <a:schemeClr val="lt1"/>
              </a:solidFill>
              <a:latin typeface="Montserrat"/>
              <a:ea typeface="Montserrat"/>
              <a:cs typeface="Montserrat"/>
              <a:sym typeface="Montserrat"/>
            </a:endParaRPr>
          </a:p>
          <a:p>
            <a:pPr marL="457200" lvl="0" indent="-380936" algn="l" rtl="0">
              <a:lnSpc>
                <a:spcPct val="115000"/>
              </a:lnSpc>
              <a:spcBef>
                <a:spcPts val="0"/>
              </a:spcBef>
              <a:spcAft>
                <a:spcPts val="0"/>
              </a:spcAft>
              <a:buClr>
                <a:schemeClr val="lt1"/>
              </a:buClr>
              <a:buSzPts val="2399"/>
              <a:buFont typeface="Montserrat"/>
              <a:buChar char="●"/>
            </a:pPr>
            <a:r>
              <a:rPr lang="en-US" sz="2399">
                <a:solidFill>
                  <a:schemeClr val="lt1"/>
                </a:solidFill>
                <a:latin typeface="Montserrat"/>
                <a:ea typeface="Montserrat"/>
                <a:cs typeface="Montserrat"/>
                <a:sym typeface="Montserrat"/>
              </a:rPr>
              <a:t>To provide actionable insights for both consumers and airlines’ operations.</a:t>
            </a:r>
            <a:endParaRPr sz="2399">
              <a:solidFill>
                <a:schemeClr val="lt1"/>
              </a:solidFill>
              <a:latin typeface="Montserrat"/>
              <a:ea typeface="Montserrat"/>
              <a:cs typeface="Montserrat"/>
              <a:sym typeface="Montserrat"/>
            </a:endParaRPr>
          </a:p>
          <a:p>
            <a:pPr marL="0" lvl="0" indent="0" algn="l" rtl="0">
              <a:lnSpc>
                <a:spcPct val="115000"/>
              </a:lnSpc>
              <a:spcBef>
                <a:spcPts val="0"/>
              </a:spcBef>
              <a:spcAft>
                <a:spcPts val="0"/>
              </a:spcAft>
              <a:buNone/>
            </a:pPr>
            <a:endParaRPr sz="2399">
              <a:solidFill>
                <a:schemeClr val="lt1"/>
              </a:solidFill>
              <a:latin typeface="Montserrat"/>
              <a:ea typeface="Montserrat"/>
              <a:cs typeface="Montserrat"/>
              <a:sym typeface="Montserrat"/>
            </a:endParaRPr>
          </a:p>
        </p:txBody>
      </p:sp>
      <p:sp>
        <p:nvSpPr>
          <p:cNvPr id="215" name="Google Shape;215;p13"/>
          <p:cNvSpPr txBox="1">
            <a:spLocks noGrp="1"/>
          </p:cNvSpPr>
          <p:nvPr>
            <p:ph type="sldNum" idx="12"/>
          </p:nvPr>
        </p:nvSpPr>
        <p:spPr>
          <a:xfrm>
            <a:off x="17113568" y="9499702"/>
            <a:ext cx="1097400" cy="787500"/>
          </a:xfrm>
          <a:prstGeom prst="rect">
            <a:avLst/>
          </a:prstGeom>
        </p:spPr>
        <p:txBody>
          <a:bodyPr spcFirstLastPara="1" wrap="square" lIns="167625" tIns="167625" rIns="167625" bIns="167625" anchor="t" anchorCtr="0">
            <a:noAutofit/>
          </a:bodyPr>
          <a:lstStyle/>
          <a:p>
            <a:pPr marL="0" lvl="0" indent="0" algn="r" rtl="0">
              <a:spcBef>
                <a:spcPts val="0"/>
              </a:spcBef>
              <a:spcAft>
                <a:spcPts val="0"/>
              </a:spcAft>
              <a:buNone/>
            </a:pPr>
            <a:fld id="{00000000-1234-1234-1234-123412341234}" type="slidenum">
              <a:rPr lang="en-US"/>
              <a:t>3</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036C9B"/>
        </a:solidFill>
        <a:effectLst/>
      </p:bgPr>
    </p:bg>
    <p:spTree>
      <p:nvGrpSpPr>
        <p:cNvPr id="1" name="Shape 777"/>
        <p:cNvGrpSpPr/>
        <p:nvPr/>
      </p:nvGrpSpPr>
      <p:grpSpPr>
        <a:xfrm>
          <a:off x="0" y="0"/>
          <a:ext cx="0" cy="0"/>
          <a:chOff x="0" y="0"/>
          <a:chExt cx="0" cy="0"/>
        </a:xfrm>
      </p:grpSpPr>
      <p:grpSp>
        <p:nvGrpSpPr>
          <p:cNvPr id="778" name="Google Shape;778;p40"/>
          <p:cNvGrpSpPr/>
          <p:nvPr/>
        </p:nvGrpSpPr>
        <p:grpSpPr>
          <a:xfrm>
            <a:off x="0" y="1435287"/>
            <a:ext cx="18288118" cy="8851713"/>
            <a:chOff x="0" y="0"/>
            <a:chExt cx="4816592" cy="2331300"/>
          </a:xfrm>
        </p:grpSpPr>
        <p:sp>
          <p:nvSpPr>
            <p:cNvPr id="779" name="Google Shape;779;p40"/>
            <p:cNvSpPr/>
            <p:nvPr/>
          </p:nvSpPr>
          <p:spPr>
            <a:xfrm>
              <a:off x="0" y="0"/>
              <a:ext cx="4816592" cy="2331197"/>
            </a:xfrm>
            <a:custGeom>
              <a:avLst/>
              <a:gdLst/>
              <a:ahLst/>
              <a:cxnLst/>
              <a:rect l="l" t="t" r="r" b="b"/>
              <a:pathLst>
                <a:path w="4816592" h="2331197" extrusionOk="0">
                  <a:moveTo>
                    <a:pt x="0" y="0"/>
                  </a:moveTo>
                  <a:lnTo>
                    <a:pt x="4816592" y="0"/>
                  </a:lnTo>
                  <a:lnTo>
                    <a:pt x="4816592" y="2331197"/>
                  </a:lnTo>
                  <a:lnTo>
                    <a:pt x="0" y="2331197"/>
                  </a:lnTo>
                  <a:close/>
                </a:path>
              </a:pathLst>
            </a:custGeom>
            <a:solidFill>
              <a:srgbClr val="072B3E"/>
            </a:solidFill>
            <a:ln>
              <a:noFill/>
            </a:ln>
          </p:spPr>
          <p:txBody>
            <a:bodyPr/>
            <a:lstStyle/>
            <a:p>
              <a:endParaRPr lang="en-US"/>
            </a:p>
          </p:txBody>
        </p:sp>
        <p:sp>
          <p:nvSpPr>
            <p:cNvPr id="780" name="Google Shape;780;p40"/>
            <p:cNvSpPr txBox="1"/>
            <p:nvPr/>
          </p:nvSpPr>
          <p:spPr>
            <a:xfrm>
              <a:off x="0" y="0"/>
              <a:ext cx="4816500" cy="2331300"/>
            </a:xfrm>
            <a:prstGeom prst="rect">
              <a:avLst/>
            </a:prstGeom>
            <a:noFill/>
            <a:ln>
              <a:noFill/>
            </a:ln>
          </p:spPr>
          <p:txBody>
            <a:bodyPr spcFirstLastPara="1" wrap="square" lIns="50800" tIns="50800" rIns="50800" bIns="50800" anchor="ctr" anchorCtr="0">
              <a:noAutofit/>
            </a:bodyPr>
            <a:lstStyle/>
            <a:p>
              <a:pPr marL="0" marR="0" lvl="0" indent="0" algn="l" rtl="0">
                <a:lnSpc>
                  <a:spcPct val="20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cxnSp>
        <p:nvCxnSpPr>
          <p:cNvPr id="781" name="Google Shape;781;p40"/>
          <p:cNvCxnSpPr/>
          <p:nvPr/>
        </p:nvCxnSpPr>
        <p:spPr>
          <a:xfrm>
            <a:off x="0" y="1425762"/>
            <a:ext cx="18570600" cy="0"/>
          </a:xfrm>
          <a:prstGeom prst="straightConnector1">
            <a:avLst/>
          </a:prstGeom>
          <a:noFill/>
          <a:ln w="19050" cap="flat" cmpd="sng">
            <a:solidFill>
              <a:srgbClr val="FFFFFF"/>
            </a:solidFill>
            <a:prstDash val="solid"/>
            <a:round/>
            <a:headEnd type="none" w="sm" len="sm"/>
            <a:tailEnd type="none" w="sm" len="sm"/>
          </a:ln>
        </p:spPr>
      </p:cxnSp>
      <p:sp>
        <p:nvSpPr>
          <p:cNvPr id="782" name="Google Shape;782;p40"/>
          <p:cNvSpPr txBox="1"/>
          <p:nvPr/>
        </p:nvSpPr>
        <p:spPr>
          <a:xfrm>
            <a:off x="241075" y="362450"/>
            <a:ext cx="15073500" cy="6156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4000" b="1">
                <a:solidFill>
                  <a:srgbClr val="FFFFFF"/>
                </a:solidFill>
                <a:latin typeface="Montserrat"/>
                <a:ea typeface="Montserrat"/>
                <a:cs typeface="Montserrat"/>
                <a:sym typeface="Montserrat"/>
              </a:rPr>
              <a:t>Cancellation/Delay Rate By Airport</a:t>
            </a:r>
            <a:endParaRPr sz="4000"/>
          </a:p>
        </p:txBody>
      </p:sp>
      <p:cxnSp>
        <p:nvCxnSpPr>
          <p:cNvPr id="783" name="Google Shape;783;p40"/>
          <p:cNvCxnSpPr/>
          <p:nvPr/>
        </p:nvCxnSpPr>
        <p:spPr>
          <a:xfrm rot="10800000" flipH="1">
            <a:off x="12742477" y="932663"/>
            <a:ext cx="1029900" cy="300"/>
          </a:xfrm>
          <a:prstGeom prst="straightConnector1">
            <a:avLst/>
          </a:prstGeom>
          <a:noFill/>
          <a:ln w="28575" cap="flat" cmpd="sng">
            <a:solidFill>
              <a:srgbClr val="FFFFFF">
                <a:alpha val="69800"/>
              </a:srgbClr>
            </a:solidFill>
            <a:prstDash val="solid"/>
            <a:round/>
            <a:headEnd type="none" w="sm" len="sm"/>
            <a:tailEnd type="none" w="sm" len="sm"/>
          </a:ln>
        </p:spPr>
      </p:cxnSp>
      <p:sp>
        <p:nvSpPr>
          <p:cNvPr id="784" name="Google Shape;784;p40"/>
          <p:cNvSpPr txBox="1"/>
          <p:nvPr/>
        </p:nvSpPr>
        <p:spPr>
          <a:xfrm>
            <a:off x="10582800" y="593300"/>
            <a:ext cx="9000600" cy="231000"/>
          </a:xfrm>
          <a:prstGeom prst="rect">
            <a:avLst/>
          </a:prstGeom>
          <a:noFill/>
          <a:ln>
            <a:noFill/>
          </a:ln>
        </p:spPr>
        <p:txBody>
          <a:bodyPr spcFirstLastPara="1" wrap="square" lIns="0" tIns="0" rIns="0" bIns="0" anchor="t" anchorCtr="0">
            <a:spAutoFit/>
          </a:bodyPr>
          <a:lstStyle/>
          <a:p>
            <a:pPr marL="0" lvl="0" indent="0" algn="l" rtl="0">
              <a:lnSpc>
                <a:spcPct val="140000"/>
              </a:lnSpc>
              <a:spcBef>
                <a:spcPts val="0"/>
              </a:spcBef>
              <a:spcAft>
                <a:spcPts val="0"/>
              </a:spcAft>
              <a:buSzPts val="1100"/>
              <a:buNone/>
            </a:pPr>
            <a:r>
              <a:rPr lang="en-US" sz="1500">
                <a:solidFill>
                  <a:srgbClr val="FFFFFF"/>
                </a:solidFill>
                <a:latin typeface="Open Sans"/>
                <a:ea typeface="Open Sans"/>
                <a:cs typeface="Open Sans"/>
                <a:sym typeface="Open Sans"/>
              </a:rPr>
              <a:t>PROJECT OVERVIEW               EDA               MODELS BUILDUP            BUSINESS INSIGHTS</a:t>
            </a:r>
            <a:endParaRPr sz="1500">
              <a:solidFill>
                <a:srgbClr val="FFFFFF"/>
              </a:solidFill>
              <a:latin typeface="Open Sans"/>
              <a:ea typeface="Open Sans"/>
              <a:cs typeface="Open Sans"/>
              <a:sym typeface="Open Sans"/>
            </a:endParaRPr>
          </a:p>
        </p:txBody>
      </p:sp>
      <p:pic>
        <p:nvPicPr>
          <p:cNvPr id="785" name="Google Shape;785;p40"/>
          <p:cNvPicPr preferRelativeResize="0"/>
          <p:nvPr/>
        </p:nvPicPr>
        <p:blipFill rotWithShape="1">
          <a:blip r:embed="rId3">
            <a:alphaModFix/>
          </a:blip>
          <a:srcRect l="3288"/>
          <a:stretch/>
        </p:blipFill>
        <p:spPr>
          <a:xfrm>
            <a:off x="241075" y="1760575"/>
            <a:ext cx="12091799" cy="4671208"/>
          </a:xfrm>
          <a:prstGeom prst="rect">
            <a:avLst/>
          </a:prstGeom>
          <a:noFill/>
          <a:ln>
            <a:noFill/>
          </a:ln>
        </p:spPr>
      </p:pic>
      <p:pic>
        <p:nvPicPr>
          <p:cNvPr id="786" name="Google Shape;786;p40"/>
          <p:cNvPicPr preferRelativeResize="0"/>
          <p:nvPr/>
        </p:nvPicPr>
        <p:blipFill>
          <a:blip r:embed="rId4">
            <a:alphaModFix/>
          </a:blip>
          <a:stretch>
            <a:fillRect/>
          </a:stretch>
        </p:blipFill>
        <p:spPr>
          <a:xfrm>
            <a:off x="241086" y="5483650"/>
            <a:ext cx="12551864" cy="4671200"/>
          </a:xfrm>
          <a:prstGeom prst="rect">
            <a:avLst/>
          </a:prstGeom>
          <a:noFill/>
          <a:ln>
            <a:noFill/>
          </a:ln>
        </p:spPr>
      </p:pic>
      <p:sp>
        <p:nvSpPr>
          <p:cNvPr id="787" name="Google Shape;787;p40"/>
          <p:cNvSpPr txBox="1">
            <a:spLocks noGrp="1"/>
          </p:cNvSpPr>
          <p:nvPr>
            <p:ph type="sldNum" idx="12"/>
          </p:nvPr>
        </p:nvSpPr>
        <p:spPr>
          <a:xfrm>
            <a:off x="17113568" y="9499702"/>
            <a:ext cx="1097400" cy="787500"/>
          </a:xfrm>
          <a:prstGeom prst="rect">
            <a:avLst/>
          </a:prstGeom>
        </p:spPr>
        <p:txBody>
          <a:bodyPr spcFirstLastPara="1" wrap="square" lIns="167625" tIns="167625" rIns="167625" bIns="167625" anchor="t" anchorCtr="0">
            <a:noAutofit/>
          </a:bodyPr>
          <a:lstStyle/>
          <a:p>
            <a:pPr marL="0" lvl="0" indent="0" algn="r" rtl="0">
              <a:spcBef>
                <a:spcPts val="0"/>
              </a:spcBef>
              <a:spcAft>
                <a:spcPts val="0"/>
              </a:spcAft>
              <a:buNone/>
            </a:pPr>
            <a:fld id="{00000000-1234-1234-1234-123412341234}" type="slidenum">
              <a:rPr lang="en-US"/>
              <a:t>30</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791"/>
        <p:cNvGrpSpPr/>
        <p:nvPr/>
      </p:nvGrpSpPr>
      <p:grpSpPr>
        <a:xfrm>
          <a:off x="0" y="0"/>
          <a:ext cx="0" cy="0"/>
          <a:chOff x="0" y="0"/>
          <a:chExt cx="0" cy="0"/>
        </a:xfrm>
      </p:grpSpPr>
      <p:grpSp>
        <p:nvGrpSpPr>
          <p:cNvPr id="792" name="Google Shape;792;p41"/>
          <p:cNvGrpSpPr/>
          <p:nvPr/>
        </p:nvGrpSpPr>
        <p:grpSpPr>
          <a:xfrm>
            <a:off x="0" y="1363200"/>
            <a:ext cx="18288118" cy="8996375"/>
            <a:chOff x="0" y="-19104"/>
            <a:chExt cx="4816592" cy="2369400"/>
          </a:xfrm>
        </p:grpSpPr>
        <p:sp>
          <p:nvSpPr>
            <p:cNvPr id="793" name="Google Shape;793;p41"/>
            <p:cNvSpPr/>
            <p:nvPr/>
          </p:nvSpPr>
          <p:spPr>
            <a:xfrm>
              <a:off x="0" y="0"/>
              <a:ext cx="4816592" cy="2331197"/>
            </a:xfrm>
            <a:custGeom>
              <a:avLst/>
              <a:gdLst/>
              <a:ahLst/>
              <a:cxnLst/>
              <a:rect l="l" t="t" r="r" b="b"/>
              <a:pathLst>
                <a:path w="4816592" h="2331197" extrusionOk="0">
                  <a:moveTo>
                    <a:pt x="0" y="0"/>
                  </a:moveTo>
                  <a:lnTo>
                    <a:pt x="4816592" y="0"/>
                  </a:lnTo>
                  <a:lnTo>
                    <a:pt x="4816592" y="2331197"/>
                  </a:lnTo>
                  <a:lnTo>
                    <a:pt x="0" y="2331197"/>
                  </a:lnTo>
                  <a:close/>
                </a:path>
              </a:pathLst>
            </a:custGeom>
            <a:solidFill>
              <a:srgbClr val="072B3E"/>
            </a:solidFill>
            <a:ln>
              <a:noFill/>
            </a:ln>
          </p:spPr>
          <p:txBody>
            <a:bodyPr/>
            <a:lstStyle/>
            <a:p>
              <a:endParaRPr lang="en-US"/>
            </a:p>
          </p:txBody>
        </p:sp>
        <p:sp>
          <p:nvSpPr>
            <p:cNvPr id="794" name="Google Shape;794;p41"/>
            <p:cNvSpPr txBox="1"/>
            <p:nvPr/>
          </p:nvSpPr>
          <p:spPr>
            <a:xfrm>
              <a:off x="30" y="-19104"/>
              <a:ext cx="4816500" cy="2369400"/>
            </a:xfrm>
            <a:prstGeom prst="rect">
              <a:avLst/>
            </a:prstGeom>
            <a:noFill/>
            <a:ln>
              <a:noFill/>
            </a:ln>
          </p:spPr>
          <p:txBody>
            <a:bodyPr spcFirstLastPara="1" wrap="square" lIns="50800" tIns="50800" rIns="50800" bIns="50800" anchor="ctr" anchorCtr="0">
              <a:noAutofit/>
            </a:bodyPr>
            <a:lstStyle/>
            <a:p>
              <a:pPr marL="0" lvl="0" indent="0" algn="l" rtl="0">
                <a:lnSpc>
                  <a:spcPct val="140016"/>
                </a:lnSpc>
                <a:spcBef>
                  <a:spcPts val="0"/>
                </a:spcBef>
                <a:spcAft>
                  <a:spcPts val="0"/>
                </a:spcAft>
                <a:buNone/>
              </a:pPr>
              <a:endParaRPr sz="2700">
                <a:solidFill>
                  <a:schemeClr val="lt1"/>
                </a:solidFill>
                <a:latin typeface="Open Sans"/>
                <a:ea typeface="Open Sans"/>
                <a:cs typeface="Open Sans"/>
                <a:sym typeface="Open Sans"/>
              </a:endParaRPr>
            </a:p>
            <a:p>
              <a:pPr marL="0" lvl="0" indent="0" algn="l" rtl="0">
                <a:lnSpc>
                  <a:spcPct val="140016"/>
                </a:lnSpc>
                <a:spcBef>
                  <a:spcPts val="0"/>
                </a:spcBef>
                <a:spcAft>
                  <a:spcPts val="0"/>
                </a:spcAft>
                <a:buNone/>
              </a:pPr>
              <a:endParaRPr sz="1800" b="1" i="0" u="none" strike="noStrike" cap="none">
                <a:solidFill>
                  <a:schemeClr val="dk1"/>
                </a:solidFill>
                <a:latin typeface="Calibri"/>
                <a:ea typeface="Calibri"/>
                <a:cs typeface="Calibri"/>
                <a:sym typeface="Calibri"/>
              </a:endParaRPr>
            </a:p>
          </p:txBody>
        </p:sp>
      </p:grpSp>
      <p:cxnSp>
        <p:nvCxnSpPr>
          <p:cNvPr id="795" name="Google Shape;795;p41"/>
          <p:cNvCxnSpPr/>
          <p:nvPr/>
        </p:nvCxnSpPr>
        <p:spPr>
          <a:xfrm>
            <a:off x="0" y="1426212"/>
            <a:ext cx="18570600" cy="0"/>
          </a:xfrm>
          <a:prstGeom prst="straightConnector1">
            <a:avLst/>
          </a:prstGeom>
          <a:noFill/>
          <a:ln w="19050" cap="flat" cmpd="sng">
            <a:solidFill>
              <a:srgbClr val="FFFFFF"/>
            </a:solidFill>
            <a:prstDash val="solid"/>
            <a:round/>
            <a:headEnd type="none" w="sm" len="sm"/>
            <a:tailEnd type="none" w="sm" len="sm"/>
          </a:ln>
        </p:spPr>
      </p:cxnSp>
      <p:sp>
        <p:nvSpPr>
          <p:cNvPr id="796" name="Google Shape;796;p41"/>
          <p:cNvSpPr txBox="1"/>
          <p:nvPr/>
        </p:nvSpPr>
        <p:spPr>
          <a:xfrm>
            <a:off x="223025" y="401450"/>
            <a:ext cx="15073500" cy="615600"/>
          </a:xfrm>
          <a:prstGeom prst="rect">
            <a:avLst/>
          </a:prstGeom>
          <a:noFill/>
          <a:ln>
            <a:noFill/>
          </a:ln>
        </p:spPr>
        <p:txBody>
          <a:bodyPr spcFirstLastPara="1" wrap="square" lIns="0" tIns="0" rIns="0" bIns="0" anchor="t" anchorCtr="0">
            <a:spAutoFit/>
          </a:bodyPr>
          <a:lstStyle/>
          <a:p>
            <a:pPr marL="0" marR="0" lvl="0" indent="457200" algn="l" rtl="0">
              <a:lnSpc>
                <a:spcPct val="120000"/>
              </a:lnSpc>
              <a:spcBef>
                <a:spcPts val="0"/>
              </a:spcBef>
              <a:spcAft>
                <a:spcPts val="0"/>
              </a:spcAft>
              <a:buNone/>
            </a:pPr>
            <a:r>
              <a:rPr lang="en-US" sz="4000" b="1">
                <a:solidFill>
                  <a:srgbClr val="FFFFFF"/>
                </a:solidFill>
                <a:latin typeface="Montserrat"/>
                <a:ea typeface="Montserrat"/>
                <a:cs typeface="Montserrat"/>
                <a:sym typeface="Montserrat"/>
              </a:rPr>
              <a:t>Distance Between Airports</a:t>
            </a:r>
            <a:endParaRPr sz="4000"/>
          </a:p>
        </p:txBody>
      </p:sp>
      <p:pic>
        <p:nvPicPr>
          <p:cNvPr id="797" name="Google Shape;797;p41"/>
          <p:cNvPicPr preferRelativeResize="0"/>
          <p:nvPr/>
        </p:nvPicPr>
        <p:blipFill>
          <a:blip r:embed="rId3">
            <a:alphaModFix/>
          </a:blip>
          <a:stretch>
            <a:fillRect/>
          </a:stretch>
        </p:blipFill>
        <p:spPr>
          <a:xfrm>
            <a:off x="671750" y="2208500"/>
            <a:ext cx="11707525" cy="7141974"/>
          </a:xfrm>
          <a:prstGeom prst="rect">
            <a:avLst/>
          </a:prstGeom>
          <a:noFill/>
          <a:ln>
            <a:noFill/>
          </a:ln>
        </p:spPr>
      </p:pic>
      <p:sp>
        <p:nvSpPr>
          <p:cNvPr id="798" name="Google Shape;798;p41"/>
          <p:cNvSpPr txBox="1"/>
          <p:nvPr/>
        </p:nvSpPr>
        <p:spPr>
          <a:xfrm>
            <a:off x="13108050" y="4537525"/>
            <a:ext cx="4687800" cy="338700"/>
          </a:xfrm>
          <a:prstGeom prst="rect">
            <a:avLst/>
          </a:prstGeom>
          <a:noFill/>
          <a:ln>
            <a:noFill/>
          </a:ln>
        </p:spPr>
        <p:txBody>
          <a:bodyPr spcFirstLastPara="1" wrap="square" lIns="0" tIns="0" rIns="0" bIns="0" anchor="t" anchorCtr="0">
            <a:spAutoFit/>
          </a:bodyPr>
          <a:lstStyle/>
          <a:p>
            <a:pPr marL="457200" lvl="0" indent="-368300" algn="l" rtl="0">
              <a:spcBef>
                <a:spcPts val="0"/>
              </a:spcBef>
              <a:spcAft>
                <a:spcPts val="0"/>
              </a:spcAft>
              <a:buClr>
                <a:schemeClr val="lt1"/>
              </a:buClr>
              <a:buSzPts val="2200"/>
              <a:buFont typeface="Montserrat"/>
              <a:buChar char="●"/>
            </a:pPr>
            <a:r>
              <a:rPr lang="en-US" sz="2200">
                <a:solidFill>
                  <a:schemeClr val="lt1"/>
                </a:solidFill>
                <a:latin typeface="Montserrat"/>
                <a:ea typeface="Montserrat"/>
                <a:cs typeface="Montserrat"/>
                <a:sym typeface="Montserrat"/>
              </a:rPr>
              <a:t>no clear correlation</a:t>
            </a:r>
            <a:endParaRPr sz="2200">
              <a:solidFill>
                <a:schemeClr val="lt1"/>
              </a:solidFill>
              <a:latin typeface="Montserrat"/>
              <a:ea typeface="Montserrat"/>
              <a:cs typeface="Montserrat"/>
              <a:sym typeface="Montserrat"/>
            </a:endParaRPr>
          </a:p>
        </p:txBody>
      </p:sp>
      <p:sp>
        <p:nvSpPr>
          <p:cNvPr id="799" name="Google Shape;799;p41"/>
          <p:cNvSpPr txBox="1">
            <a:spLocks noGrp="1"/>
          </p:cNvSpPr>
          <p:nvPr>
            <p:ph type="sldNum" idx="12"/>
          </p:nvPr>
        </p:nvSpPr>
        <p:spPr>
          <a:xfrm>
            <a:off x="17113568" y="9499702"/>
            <a:ext cx="1097400" cy="787500"/>
          </a:xfrm>
          <a:prstGeom prst="rect">
            <a:avLst/>
          </a:prstGeom>
        </p:spPr>
        <p:txBody>
          <a:bodyPr spcFirstLastPara="1" wrap="square" lIns="167625" tIns="167625" rIns="167625" bIns="167625" anchor="t" anchorCtr="0">
            <a:noAutofit/>
          </a:bodyPr>
          <a:lstStyle/>
          <a:p>
            <a:pPr marL="0" lvl="0" indent="0" algn="r" rtl="0">
              <a:spcBef>
                <a:spcPts val="0"/>
              </a:spcBef>
              <a:spcAft>
                <a:spcPts val="0"/>
              </a:spcAft>
              <a:buNone/>
            </a:pPr>
            <a:fld id="{00000000-1234-1234-1234-123412341234}" type="slidenum">
              <a:rPr lang="en-US"/>
              <a:t>31</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036C9B"/>
        </a:solidFill>
        <a:effectLst/>
      </p:bgPr>
    </p:bg>
    <p:spTree>
      <p:nvGrpSpPr>
        <p:cNvPr id="1" name="Shape 803"/>
        <p:cNvGrpSpPr/>
        <p:nvPr/>
      </p:nvGrpSpPr>
      <p:grpSpPr>
        <a:xfrm>
          <a:off x="0" y="0"/>
          <a:ext cx="0" cy="0"/>
          <a:chOff x="0" y="0"/>
          <a:chExt cx="0" cy="0"/>
        </a:xfrm>
      </p:grpSpPr>
      <p:grpSp>
        <p:nvGrpSpPr>
          <p:cNvPr id="804" name="Google Shape;804;p42"/>
          <p:cNvGrpSpPr/>
          <p:nvPr/>
        </p:nvGrpSpPr>
        <p:grpSpPr>
          <a:xfrm>
            <a:off x="0" y="1363200"/>
            <a:ext cx="18288118" cy="8996375"/>
            <a:chOff x="0" y="-19104"/>
            <a:chExt cx="4816592" cy="2369400"/>
          </a:xfrm>
        </p:grpSpPr>
        <p:sp>
          <p:nvSpPr>
            <p:cNvPr id="805" name="Google Shape;805;p42"/>
            <p:cNvSpPr/>
            <p:nvPr/>
          </p:nvSpPr>
          <p:spPr>
            <a:xfrm>
              <a:off x="0" y="0"/>
              <a:ext cx="4816592" cy="2331197"/>
            </a:xfrm>
            <a:custGeom>
              <a:avLst/>
              <a:gdLst/>
              <a:ahLst/>
              <a:cxnLst/>
              <a:rect l="l" t="t" r="r" b="b"/>
              <a:pathLst>
                <a:path w="4816592" h="2331197" extrusionOk="0">
                  <a:moveTo>
                    <a:pt x="0" y="0"/>
                  </a:moveTo>
                  <a:lnTo>
                    <a:pt x="4816592" y="0"/>
                  </a:lnTo>
                  <a:lnTo>
                    <a:pt x="4816592" y="2331197"/>
                  </a:lnTo>
                  <a:lnTo>
                    <a:pt x="0" y="2331197"/>
                  </a:lnTo>
                  <a:close/>
                </a:path>
              </a:pathLst>
            </a:custGeom>
            <a:solidFill>
              <a:srgbClr val="072B3E"/>
            </a:solidFill>
            <a:ln>
              <a:noFill/>
            </a:ln>
          </p:spPr>
          <p:txBody>
            <a:bodyPr/>
            <a:lstStyle/>
            <a:p>
              <a:endParaRPr lang="en-US"/>
            </a:p>
          </p:txBody>
        </p:sp>
        <p:sp>
          <p:nvSpPr>
            <p:cNvPr id="806" name="Google Shape;806;p42"/>
            <p:cNvSpPr txBox="1"/>
            <p:nvPr/>
          </p:nvSpPr>
          <p:spPr>
            <a:xfrm>
              <a:off x="30" y="-19104"/>
              <a:ext cx="4816500" cy="2369400"/>
            </a:xfrm>
            <a:prstGeom prst="rect">
              <a:avLst/>
            </a:prstGeom>
            <a:noFill/>
            <a:ln>
              <a:noFill/>
            </a:ln>
          </p:spPr>
          <p:txBody>
            <a:bodyPr spcFirstLastPara="1" wrap="square" lIns="50800" tIns="50800" rIns="50800" bIns="50800" anchor="ctr" anchorCtr="0">
              <a:noAutofit/>
            </a:bodyPr>
            <a:lstStyle/>
            <a:p>
              <a:pPr marL="0" lvl="0" indent="0" algn="l" rtl="0">
                <a:lnSpc>
                  <a:spcPct val="140016"/>
                </a:lnSpc>
                <a:spcBef>
                  <a:spcPts val="0"/>
                </a:spcBef>
                <a:spcAft>
                  <a:spcPts val="0"/>
                </a:spcAft>
                <a:buNone/>
              </a:pPr>
              <a:endParaRPr sz="2700">
                <a:solidFill>
                  <a:schemeClr val="lt1"/>
                </a:solidFill>
                <a:latin typeface="Open Sans"/>
                <a:ea typeface="Open Sans"/>
                <a:cs typeface="Open Sans"/>
                <a:sym typeface="Open Sans"/>
              </a:endParaRPr>
            </a:p>
            <a:p>
              <a:pPr marL="0" lvl="0" indent="0" algn="l" rtl="0">
                <a:lnSpc>
                  <a:spcPct val="140016"/>
                </a:lnSpc>
                <a:spcBef>
                  <a:spcPts val="0"/>
                </a:spcBef>
                <a:spcAft>
                  <a:spcPts val="0"/>
                </a:spcAft>
                <a:buNone/>
              </a:pPr>
              <a:endParaRPr sz="1800" b="1" i="0" u="none" strike="noStrike" cap="none">
                <a:solidFill>
                  <a:schemeClr val="dk1"/>
                </a:solidFill>
                <a:latin typeface="Calibri"/>
                <a:ea typeface="Calibri"/>
                <a:cs typeface="Calibri"/>
                <a:sym typeface="Calibri"/>
              </a:endParaRPr>
            </a:p>
          </p:txBody>
        </p:sp>
      </p:grpSp>
      <p:cxnSp>
        <p:nvCxnSpPr>
          <p:cNvPr id="807" name="Google Shape;807;p42"/>
          <p:cNvCxnSpPr/>
          <p:nvPr/>
        </p:nvCxnSpPr>
        <p:spPr>
          <a:xfrm>
            <a:off x="0" y="1426212"/>
            <a:ext cx="18570600" cy="0"/>
          </a:xfrm>
          <a:prstGeom prst="straightConnector1">
            <a:avLst/>
          </a:prstGeom>
          <a:noFill/>
          <a:ln w="19050" cap="flat" cmpd="sng">
            <a:solidFill>
              <a:srgbClr val="FFFFFF"/>
            </a:solidFill>
            <a:prstDash val="solid"/>
            <a:round/>
            <a:headEnd type="none" w="sm" len="sm"/>
            <a:tailEnd type="none" w="sm" len="sm"/>
          </a:ln>
        </p:spPr>
      </p:cxnSp>
      <p:sp>
        <p:nvSpPr>
          <p:cNvPr id="808" name="Google Shape;808;p42"/>
          <p:cNvSpPr txBox="1"/>
          <p:nvPr/>
        </p:nvSpPr>
        <p:spPr>
          <a:xfrm>
            <a:off x="1548328" y="584201"/>
            <a:ext cx="1095300" cy="2154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endParaRPr/>
          </a:p>
        </p:txBody>
      </p:sp>
      <p:sp>
        <p:nvSpPr>
          <p:cNvPr id="809" name="Google Shape;809;p42"/>
          <p:cNvSpPr txBox="1"/>
          <p:nvPr/>
        </p:nvSpPr>
        <p:spPr>
          <a:xfrm>
            <a:off x="223025" y="401450"/>
            <a:ext cx="15073500" cy="6156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4000" b="1">
                <a:solidFill>
                  <a:srgbClr val="FFFFFF"/>
                </a:solidFill>
                <a:latin typeface="Montserrat"/>
                <a:ea typeface="Montserrat"/>
                <a:cs typeface="Montserrat"/>
                <a:sym typeface="Montserrat"/>
              </a:rPr>
              <a:t>Correlation Heatmap</a:t>
            </a:r>
            <a:endParaRPr sz="4000"/>
          </a:p>
        </p:txBody>
      </p:sp>
      <p:pic>
        <p:nvPicPr>
          <p:cNvPr id="810" name="Google Shape;810;p42"/>
          <p:cNvPicPr preferRelativeResize="0"/>
          <p:nvPr/>
        </p:nvPicPr>
        <p:blipFill rotWithShape="1">
          <a:blip r:embed="rId3">
            <a:alphaModFix/>
          </a:blip>
          <a:srcRect t="3191" b="395"/>
          <a:stretch/>
        </p:blipFill>
        <p:spPr>
          <a:xfrm>
            <a:off x="1548325" y="1570275"/>
            <a:ext cx="10628925" cy="8524351"/>
          </a:xfrm>
          <a:prstGeom prst="rect">
            <a:avLst/>
          </a:prstGeom>
          <a:noFill/>
          <a:ln>
            <a:noFill/>
          </a:ln>
        </p:spPr>
      </p:pic>
      <p:sp>
        <p:nvSpPr>
          <p:cNvPr id="811" name="Google Shape;811;p42"/>
          <p:cNvSpPr/>
          <p:nvPr/>
        </p:nvSpPr>
        <p:spPr>
          <a:xfrm>
            <a:off x="1139775" y="8064125"/>
            <a:ext cx="9804600" cy="727800"/>
          </a:xfrm>
          <a:prstGeom prst="roundRect">
            <a:avLst>
              <a:gd name="adj" fmla="val 16667"/>
            </a:avLst>
          </a:prstGeom>
          <a:solidFill>
            <a:srgbClr val="6AA84F">
              <a:alpha val="3182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ontserrat"/>
              <a:ea typeface="Montserrat"/>
              <a:cs typeface="Montserrat"/>
              <a:sym typeface="Montserrat"/>
            </a:endParaRPr>
          </a:p>
        </p:txBody>
      </p:sp>
      <p:sp>
        <p:nvSpPr>
          <p:cNvPr id="812" name="Google Shape;812;p42"/>
          <p:cNvSpPr txBox="1"/>
          <p:nvPr/>
        </p:nvSpPr>
        <p:spPr>
          <a:xfrm>
            <a:off x="12614050" y="4508475"/>
            <a:ext cx="4687800" cy="1015800"/>
          </a:xfrm>
          <a:prstGeom prst="rect">
            <a:avLst/>
          </a:prstGeom>
          <a:noFill/>
          <a:ln>
            <a:noFill/>
          </a:ln>
        </p:spPr>
        <p:txBody>
          <a:bodyPr spcFirstLastPara="1" wrap="square" lIns="0" tIns="0" rIns="0" bIns="0" anchor="t" anchorCtr="0">
            <a:spAutoFit/>
          </a:bodyPr>
          <a:lstStyle/>
          <a:p>
            <a:pPr marL="457200" lvl="0" indent="-368300" algn="l" rtl="0">
              <a:spcBef>
                <a:spcPts val="0"/>
              </a:spcBef>
              <a:spcAft>
                <a:spcPts val="0"/>
              </a:spcAft>
              <a:buClr>
                <a:schemeClr val="lt1"/>
              </a:buClr>
              <a:buSzPts val="2200"/>
              <a:buFont typeface="Montserrat"/>
              <a:buChar char="●"/>
            </a:pPr>
            <a:r>
              <a:rPr lang="en-US" sz="2200">
                <a:solidFill>
                  <a:schemeClr val="lt1"/>
                </a:solidFill>
                <a:latin typeface="Montserrat"/>
                <a:ea typeface="Montserrat"/>
                <a:cs typeface="Montserrat"/>
                <a:sym typeface="Montserrat"/>
              </a:rPr>
              <a:t>delay status has a moderate correlation with delay duration</a:t>
            </a:r>
            <a:endParaRPr sz="2200">
              <a:solidFill>
                <a:schemeClr val="lt1"/>
              </a:solidFill>
              <a:latin typeface="Montserrat"/>
              <a:ea typeface="Montserrat"/>
              <a:cs typeface="Montserrat"/>
              <a:sym typeface="Montserrat"/>
            </a:endParaRPr>
          </a:p>
        </p:txBody>
      </p:sp>
      <p:sp>
        <p:nvSpPr>
          <p:cNvPr id="813" name="Google Shape;813;p42"/>
          <p:cNvSpPr txBox="1">
            <a:spLocks noGrp="1"/>
          </p:cNvSpPr>
          <p:nvPr>
            <p:ph type="sldNum" idx="12"/>
          </p:nvPr>
        </p:nvSpPr>
        <p:spPr>
          <a:xfrm>
            <a:off x="17113568" y="9499702"/>
            <a:ext cx="1097400" cy="787500"/>
          </a:xfrm>
          <a:prstGeom prst="rect">
            <a:avLst/>
          </a:prstGeom>
        </p:spPr>
        <p:txBody>
          <a:bodyPr spcFirstLastPara="1" wrap="square" lIns="167625" tIns="167625" rIns="167625" bIns="167625" anchor="t" anchorCtr="0">
            <a:noAutofit/>
          </a:bodyPr>
          <a:lstStyle/>
          <a:p>
            <a:pPr marL="0" lvl="0" indent="0" algn="r" rtl="0">
              <a:spcBef>
                <a:spcPts val="0"/>
              </a:spcBef>
              <a:spcAft>
                <a:spcPts val="0"/>
              </a:spcAft>
              <a:buNone/>
            </a:pPr>
            <a:fld id="{00000000-1234-1234-1234-123412341234}" type="slidenum">
              <a:rPr lang="en-US"/>
              <a:t>32</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036C9B"/>
        </a:solidFill>
        <a:effectLst/>
      </p:bgPr>
    </p:bg>
    <p:spTree>
      <p:nvGrpSpPr>
        <p:cNvPr id="1" name="Shape 817"/>
        <p:cNvGrpSpPr/>
        <p:nvPr/>
      </p:nvGrpSpPr>
      <p:grpSpPr>
        <a:xfrm>
          <a:off x="0" y="0"/>
          <a:ext cx="0" cy="0"/>
          <a:chOff x="0" y="0"/>
          <a:chExt cx="0" cy="0"/>
        </a:xfrm>
      </p:grpSpPr>
      <p:grpSp>
        <p:nvGrpSpPr>
          <p:cNvPr id="818" name="Google Shape;818;p43"/>
          <p:cNvGrpSpPr/>
          <p:nvPr/>
        </p:nvGrpSpPr>
        <p:grpSpPr>
          <a:xfrm>
            <a:off x="0" y="1363200"/>
            <a:ext cx="18288118" cy="8996375"/>
            <a:chOff x="0" y="-19104"/>
            <a:chExt cx="4816592" cy="2369400"/>
          </a:xfrm>
        </p:grpSpPr>
        <p:sp>
          <p:nvSpPr>
            <p:cNvPr id="819" name="Google Shape;819;p43"/>
            <p:cNvSpPr/>
            <p:nvPr/>
          </p:nvSpPr>
          <p:spPr>
            <a:xfrm>
              <a:off x="0" y="0"/>
              <a:ext cx="4816592" cy="2331197"/>
            </a:xfrm>
            <a:custGeom>
              <a:avLst/>
              <a:gdLst/>
              <a:ahLst/>
              <a:cxnLst/>
              <a:rect l="l" t="t" r="r" b="b"/>
              <a:pathLst>
                <a:path w="4816592" h="2331197" extrusionOk="0">
                  <a:moveTo>
                    <a:pt x="0" y="0"/>
                  </a:moveTo>
                  <a:lnTo>
                    <a:pt x="4816592" y="0"/>
                  </a:lnTo>
                  <a:lnTo>
                    <a:pt x="4816592" y="2331197"/>
                  </a:lnTo>
                  <a:lnTo>
                    <a:pt x="0" y="2331197"/>
                  </a:lnTo>
                  <a:close/>
                </a:path>
              </a:pathLst>
            </a:custGeom>
            <a:solidFill>
              <a:srgbClr val="072B3E"/>
            </a:solidFill>
            <a:ln>
              <a:noFill/>
            </a:ln>
          </p:spPr>
          <p:txBody>
            <a:bodyPr/>
            <a:lstStyle/>
            <a:p>
              <a:endParaRPr lang="en-US"/>
            </a:p>
          </p:txBody>
        </p:sp>
        <p:sp>
          <p:nvSpPr>
            <p:cNvPr id="820" name="Google Shape;820;p43"/>
            <p:cNvSpPr txBox="1"/>
            <p:nvPr/>
          </p:nvSpPr>
          <p:spPr>
            <a:xfrm>
              <a:off x="30" y="-19104"/>
              <a:ext cx="4816500" cy="2369400"/>
            </a:xfrm>
            <a:prstGeom prst="rect">
              <a:avLst/>
            </a:prstGeom>
            <a:noFill/>
            <a:ln>
              <a:noFill/>
            </a:ln>
          </p:spPr>
          <p:txBody>
            <a:bodyPr spcFirstLastPara="1" wrap="square" lIns="50800" tIns="50800" rIns="50800" bIns="50800" anchor="ctr" anchorCtr="0">
              <a:noAutofit/>
            </a:bodyPr>
            <a:lstStyle/>
            <a:p>
              <a:pPr marL="0" lvl="0" indent="0" algn="l" rtl="0">
                <a:lnSpc>
                  <a:spcPct val="140016"/>
                </a:lnSpc>
                <a:spcBef>
                  <a:spcPts val="0"/>
                </a:spcBef>
                <a:spcAft>
                  <a:spcPts val="0"/>
                </a:spcAft>
                <a:buNone/>
              </a:pPr>
              <a:endParaRPr sz="2700">
                <a:solidFill>
                  <a:schemeClr val="lt1"/>
                </a:solidFill>
                <a:latin typeface="Open Sans"/>
                <a:ea typeface="Open Sans"/>
                <a:cs typeface="Open Sans"/>
                <a:sym typeface="Open Sans"/>
              </a:endParaRPr>
            </a:p>
            <a:p>
              <a:pPr marL="0" lvl="0" indent="0" algn="l" rtl="0">
                <a:lnSpc>
                  <a:spcPct val="140016"/>
                </a:lnSpc>
                <a:spcBef>
                  <a:spcPts val="0"/>
                </a:spcBef>
                <a:spcAft>
                  <a:spcPts val="0"/>
                </a:spcAft>
                <a:buNone/>
              </a:pPr>
              <a:endParaRPr sz="1800" b="1" i="0" u="none" strike="noStrike" cap="none">
                <a:solidFill>
                  <a:schemeClr val="dk1"/>
                </a:solidFill>
                <a:latin typeface="Calibri"/>
                <a:ea typeface="Calibri"/>
                <a:cs typeface="Calibri"/>
                <a:sym typeface="Calibri"/>
              </a:endParaRPr>
            </a:p>
          </p:txBody>
        </p:sp>
      </p:grpSp>
      <p:cxnSp>
        <p:nvCxnSpPr>
          <p:cNvPr id="821" name="Google Shape;821;p43"/>
          <p:cNvCxnSpPr/>
          <p:nvPr/>
        </p:nvCxnSpPr>
        <p:spPr>
          <a:xfrm>
            <a:off x="0" y="1426212"/>
            <a:ext cx="18570600" cy="0"/>
          </a:xfrm>
          <a:prstGeom prst="straightConnector1">
            <a:avLst/>
          </a:prstGeom>
          <a:noFill/>
          <a:ln w="19050" cap="flat" cmpd="sng">
            <a:solidFill>
              <a:srgbClr val="FFFFFF"/>
            </a:solidFill>
            <a:prstDash val="solid"/>
            <a:round/>
            <a:headEnd type="none" w="sm" len="sm"/>
            <a:tailEnd type="none" w="sm" len="sm"/>
          </a:ln>
        </p:spPr>
      </p:cxnSp>
      <p:sp>
        <p:nvSpPr>
          <p:cNvPr id="822" name="Google Shape;822;p43"/>
          <p:cNvSpPr txBox="1"/>
          <p:nvPr/>
        </p:nvSpPr>
        <p:spPr>
          <a:xfrm>
            <a:off x="1548328" y="584201"/>
            <a:ext cx="1095300" cy="2154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endParaRPr/>
          </a:p>
        </p:txBody>
      </p:sp>
      <p:sp>
        <p:nvSpPr>
          <p:cNvPr id="823" name="Google Shape;823;p43"/>
          <p:cNvSpPr txBox="1"/>
          <p:nvPr/>
        </p:nvSpPr>
        <p:spPr>
          <a:xfrm>
            <a:off x="440350" y="419575"/>
            <a:ext cx="17278500" cy="5850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3800" b="1">
                <a:solidFill>
                  <a:srgbClr val="FFFFFF"/>
                </a:solidFill>
                <a:latin typeface="Montserrat"/>
                <a:ea typeface="Montserrat"/>
                <a:cs typeface="Montserrat"/>
                <a:sym typeface="Montserrat"/>
              </a:rPr>
              <a:t>Why FlightDate</a:t>
            </a:r>
            <a:r>
              <a:rPr lang="en-US" sz="2900">
                <a:solidFill>
                  <a:schemeClr val="lt1"/>
                </a:solidFill>
                <a:latin typeface="Open Sans"/>
                <a:ea typeface="Open Sans"/>
                <a:cs typeface="Open Sans"/>
                <a:sym typeface="Open Sans"/>
              </a:rPr>
              <a:t> </a:t>
            </a:r>
            <a:r>
              <a:rPr lang="en-US" sz="3800" b="1">
                <a:solidFill>
                  <a:srgbClr val="FFFFFF"/>
                </a:solidFill>
                <a:latin typeface="Montserrat"/>
                <a:ea typeface="Montserrat"/>
                <a:cs typeface="Montserrat"/>
                <a:sym typeface="Montserrat"/>
              </a:rPr>
              <a:t>Was Excluded as a Predictor in Logistic Regression</a:t>
            </a:r>
            <a:endParaRPr sz="3800"/>
          </a:p>
        </p:txBody>
      </p:sp>
      <p:sp>
        <p:nvSpPr>
          <p:cNvPr id="824" name="Google Shape;824;p43"/>
          <p:cNvSpPr txBox="1"/>
          <p:nvPr/>
        </p:nvSpPr>
        <p:spPr>
          <a:xfrm>
            <a:off x="1018275" y="2492950"/>
            <a:ext cx="15073500" cy="62748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US" sz="3100">
                <a:solidFill>
                  <a:schemeClr val="lt1"/>
                </a:solidFill>
                <a:latin typeface="Montserrat"/>
                <a:ea typeface="Montserrat"/>
                <a:cs typeface="Montserrat"/>
                <a:sym typeface="Montserrat"/>
              </a:rPr>
              <a:t>What we did for FlightDate:</a:t>
            </a:r>
            <a:endParaRPr sz="3100">
              <a:solidFill>
                <a:schemeClr val="lt1"/>
              </a:solidFill>
              <a:latin typeface="Montserrat"/>
              <a:ea typeface="Montserrat"/>
              <a:cs typeface="Montserrat"/>
              <a:sym typeface="Montserrat"/>
            </a:endParaRPr>
          </a:p>
          <a:p>
            <a:pPr marL="457200" lvl="0" indent="-425450" algn="l" rtl="0">
              <a:spcBef>
                <a:spcPts val="0"/>
              </a:spcBef>
              <a:spcAft>
                <a:spcPts val="0"/>
              </a:spcAft>
              <a:buClr>
                <a:schemeClr val="lt1"/>
              </a:buClr>
              <a:buSzPts val="3100"/>
              <a:buFont typeface="Open Sans"/>
              <a:buChar char="●"/>
            </a:pPr>
            <a:r>
              <a:rPr lang="en-US" sz="3100">
                <a:solidFill>
                  <a:schemeClr val="lt1"/>
                </a:solidFill>
                <a:latin typeface="Montserrat"/>
                <a:ea typeface="Montserrat"/>
                <a:cs typeface="Montserrat"/>
                <a:sym typeface="Montserrat"/>
              </a:rPr>
              <a:t>For the model, we transformed the FlightDate feature into </a:t>
            </a:r>
            <a:r>
              <a:rPr lang="en-US" sz="3100" b="1" u="sng">
                <a:solidFill>
                  <a:schemeClr val="lt1"/>
                </a:solidFill>
                <a:latin typeface="Montserrat"/>
                <a:ea typeface="Montserrat"/>
                <a:cs typeface="Montserrat"/>
                <a:sym typeface="Montserrat"/>
              </a:rPr>
              <a:t>Month</a:t>
            </a:r>
            <a:r>
              <a:rPr lang="en-US" sz="3100">
                <a:solidFill>
                  <a:schemeClr val="lt1"/>
                </a:solidFill>
                <a:latin typeface="Montserrat"/>
                <a:ea typeface="Montserrat"/>
                <a:cs typeface="Montserrat"/>
                <a:sym typeface="Montserrat"/>
              </a:rPr>
              <a:t> and </a:t>
            </a:r>
            <a:r>
              <a:rPr lang="en-US" sz="3100" b="1" u="sng">
                <a:solidFill>
                  <a:schemeClr val="lt1"/>
                </a:solidFill>
                <a:latin typeface="Montserrat"/>
                <a:ea typeface="Montserrat"/>
                <a:cs typeface="Montserrat"/>
                <a:sym typeface="Montserrat"/>
              </a:rPr>
              <a:t>Season</a:t>
            </a:r>
            <a:r>
              <a:rPr lang="en-US" sz="3100">
                <a:solidFill>
                  <a:schemeClr val="lt1"/>
                </a:solidFill>
                <a:latin typeface="Montserrat"/>
                <a:ea typeface="Montserrat"/>
                <a:cs typeface="Montserrat"/>
                <a:sym typeface="Montserrat"/>
              </a:rPr>
              <a:t> to capture potential temporal patterns affecting flight delays. However, the linear relationship assumed by the Logistic Regression model may not fully capture the cyclic nature of these variables (e.g., December is adjacent to January), leading to negative coefficients that suggest reduced delay likelihood during certain months or seasons. </a:t>
            </a:r>
            <a:endParaRPr sz="3100">
              <a:solidFill>
                <a:schemeClr val="lt1"/>
              </a:solidFill>
              <a:latin typeface="Montserrat"/>
              <a:ea typeface="Montserrat"/>
              <a:cs typeface="Montserrat"/>
              <a:sym typeface="Montserrat"/>
            </a:endParaRPr>
          </a:p>
          <a:p>
            <a:pPr marL="457200" lvl="0" indent="0" algn="l" rtl="0">
              <a:lnSpc>
                <a:spcPct val="115000"/>
              </a:lnSpc>
              <a:spcBef>
                <a:spcPts val="0"/>
              </a:spcBef>
              <a:spcAft>
                <a:spcPts val="0"/>
              </a:spcAft>
              <a:buNone/>
            </a:pPr>
            <a:endParaRPr sz="3100">
              <a:solidFill>
                <a:schemeClr val="lt1"/>
              </a:solidFill>
              <a:latin typeface="Montserrat"/>
              <a:ea typeface="Montserrat"/>
              <a:cs typeface="Montserrat"/>
              <a:sym typeface="Montserrat"/>
            </a:endParaRPr>
          </a:p>
          <a:p>
            <a:pPr marL="0" lvl="0" indent="0" algn="l" rtl="0">
              <a:spcBef>
                <a:spcPts val="0"/>
              </a:spcBef>
              <a:spcAft>
                <a:spcPts val="0"/>
              </a:spcAft>
              <a:buNone/>
            </a:pPr>
            <a:r>
              <a:rPr lang="en-US" sz="3100">
                <a:solidFill>
                  <a:schemeClr val="lt1"/>
                </a:solidFill>
                <a:latin typeface="Montserrat"/>
                <a:ea typeface="Montserrat"/>
                <a:cs typeface="Montserrat"/>
                <a:sym typeface="Montserrat"/>
              </a:rPr>
              <a:t>Possible Future Improvement:</a:t>
            </a:r>
            <a:endParaRPr sz="3100">
              <a:solidFill>
                <a:schemeClr val="lt1"/>
              </a:solidFill>
              <a:latin typeface="Montserrat"/>
              <a:ea typeface="Montserrat"/>
              <a:cs typeface="Montserrat"/>
              <a:sym typeface="Montserrat"/>
            </a:endParaRPr>
          </a:p>
          <a:p>
            <a:pPr marL="457200" lvl="0" indent="-425450" algn="l" rtl="0">
              <a:spcBef>
                <a:spcPts val="0"/>
              </a:spcBef>
              <a:spcAft>
                <a:spcPts val="0"/>
              </a:spcAft>
              <a:buClr>
                <a:schemeClr val="lt1"/>
              </a:buClr>
              <a:buSzPts val="3100"/>
              <a:buFont typeface="Montserrat"/>
              <a:buChar char="●"/>
            </a:pPr>
            <a:r>
              <a:rPr lang="en-US" sz="3100">
                <a:solidFill>
                  <a:schemeClr val="lt1"/>
                </a:solidFill>
                <a:latin typeface="Montserrat"/>
                <a:ea typeface="Montserrat"/>
                <a:cs typeface="Montserrat"/>
                <a:sym typeface="Montserrat"/>
              </a:rPr>
              <a:t>To address this, cyclic encoding (using sine and cosine transformations) or categorical encoding (e.g., one-hot encoding) can better represent the temporal patterns, ensuring the model interprets these features accurately and improves predictive performance.</a:t>
            </a:r>
            <a:endParaRPr sz="3100">
              <a:solidFill>
                <a:schemeClr val="lt1"/>
              </a:solidFill>
              <a:latin typeface="Montserrat"/>
              <a:ea typeface="Montserrat"/>
              <a:cs typeface="Montserrat"/>
              <a:sym typeface="Montserrat"/>
            </a:endParaRPr>
          </a:p>
        </p:txBody>
      </p:sp>
      <p:sp>
        <p:nvSpPr>
          <p:cNvPr id="825" name="Google Shape;825;p43"/>
          <p:cNvSpPr txBox="1">
            <a:spLocks noGrp="1"/>
          </p:cNvSpPr>
          <p:nvPr>
            <p:ph type="sldNum" idx="12"/>
          </p:nvPr>
        </p:nvSpPr>
        <p:spPr>
          <a:xfrm>
            <a:off x="17113568" y="9499702"/>
            <a:ext cx="1097400" cy="787500"/>
          </a:xfrm>
          <a:prstGeom prst="rect">
            <a:avLst/>
          </a:prstGeom>
        </p:spPr>
        <p:txBody>
          <a:bodyPr spcFirstLastPara="1" wrap="square" lIns="167625" tIns="167625" rIns="167625" bIns="167625" anchor="t" anchorCtr="0">
            <a:noAutofit/>
          </a:bodyPr>
          <a:lstStyle/>
          <a:p>
            <a:pPr marL="0" lvl="0" indent="0" algn="r" rtl="0">
              <a:spcBef>
                <a:spcPts val="0"/>
              </a:spcBef>
              <a:spcAft>
                <a:spcPts val="0"/>
              </a:spcAft>
              <a:buNone/>
            </a:pPr>
            <a:fld id="{00000000-1234-1234-1234-123412341234}" type="slidenum">
              <a:rPr lang="en-US"/>
              <a:t>33</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bg>
      <p:bgPr>
        <a:solidFill>
          <a:srgbClr val="036C9B"/>
        </a:solidFill>
        <a:effectLst/>
      </p:bgPr>
    </p:bg>
    <p:spTree>
      <p:nvGrpSpPr>
        <p:cNvPr id="1" name="Shape 829"/>
        <p:cNvGrpSpPr/>
        <p:nvPr/>
      </p:nvGrpSpPr>
      <p:grpSpPr>
        <a:xfrm>
          <a:off x="0" y="0"/>
          <a:ext cx="0" cy="0"/>
          <a:chOff x="0" y="0"/>
          <a:chExt cx="0" cy="0"/>
        </a:xfrm>
      </p:grpSpPr>
      <p:grpSp>
        <p:nvGrpSpPr>
          <p:cNvPr id="830" name="Google Shape;830;p44"/>
          <p:cNvGrpSpPr/>
          <p:nvPr/>
        </p:nvGrpSpPr>
        <p:grpSpPr>
          <a:xfrm>
            <a:off x="0" y="1435737"/>
            <a:ext cx="18288118" cy="8851713"/>
            <a:chOff x="0" y="0"/>
            <a:chExt cx="4816592" cy="2331300"/>
          </a:xfrm>
        </p:grpSpPr>
        <p:sp>
          <p:nvSpPr>
            <p:cNvPr id="831" name="Google Shape;831;p44"/>
            <p:cNvSpPr/>
            <p:nvPr/>
          </p:nvSpPr>
          <p:spPr>
            <a:xfrm>
              <a:off x="0" y="0"/>
              <a:ext cx="4816592" cy="2331197"/>
            </a:xfrm>
            <a:custGeom>
              <a:avLst/>
              <a:gdLst/>
              <a:ahLst/>
              <a:cxnLst/>
              <a:rect l="l" t="t" r="r" b="b"/>
              <a:pathLst>
                <a:path w="4816592" h="2331197" extrusionOk="0">
                  <a:moveTo>
                    <a:pt x="0" y="0"/>
                  </a:moveTo>
                  <a:lnTo>
                    <a:pt x="4816592" y="0"/>
                  </a:lnTo>
                  <a:lnTo>
                    <a:pt x="4816592" y="2331197"/>
                  </a:lnTo>
                  <a:lnTo>
                    <a:pt x="0" y="2331197"/>
                  </a:lnTo>
                  <a:close/>
                </a:path>
              </a:pathLst>
            </a:custGeom>
            <a:solidFill>
              <a:srgbClr val="072B3E"/>
            </a:solidFill>
            <a:ln>
              <a:noFill/>
            </a:ln>
          </p:spPr>
          <p:txBody>
            <a:bodyPr/>
            <a:lstStyle/>
            <a:p>
              <a:endParaRPr lang="en-US"/>
            </a:p>
          </p:txBody>
        </p:sp>
        <p:sp>
          <p:nvSpPr>
            <p:cNvPr id="832" name="Google Shape;832;p44"/>
            <p:cNvSpPr txBox="1"/>
            <p:nvPr/>
          </p:nvSpPr>
          <p:spPr>
            <a:xfrm>
              <a:off x="0" y="0"/>
              <a:ext cx="4816500" cy="2331300"/>
            </a:xfrm>
            <a:prstGeom prst="rect">
              <a:avLst/>
            </a:prstGeom>
            <a:noFill/>
            <a:ln>
              <a:noFill/>
            </a:ln>
          </p:spPr>
          <p:txBody>
            <a:bodyPr spcFirstLastPara="1" wrap="square" lIns="50800" tIns="50800" rIns="50800" bIns="50800" anchor="ctr" anchorCtr="0">
              <a:noAutofit/>
            </a:bodyPr>
            <a:lstStyle/>
            <a:p>
              <a:pPr marL="0" marR="0" lvl="0" indent="0" algn="l" rtl="0">
                <a:lnSpc>
                  <a:spcPct val="20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833" name="Google Shape;833;p44"/>
          <p:cNvPicPr preferRelativeResize="0"/>
          <p:nvPr/>
        </p:nvPicPr>
        <p:blipFill>
          <a:blip r:embed="rId3">
            <a:alphaModFix/>
          </a:blip>
          <a:stretch>
            <a:fillRect/>
          </a:stretch>
        </p:blipFill>
        <p:spPr>
          <a:xfrm>
            <a:off x="349300" y="2404225"/>
            <a:ext cx="9934223" cy="6775101"/>
          </a:xfrm>
          <a:prstGeom prst="rect">
            <a:avLst/>
          </a:prstGeom>
          <a:noFill/>
          <a:ln>
            <a:noFill/>
          </a:ln>
        </p:spPr>
      </p:pic>
      <p:cxnSp>
        <p:nvCxnSpPr>
          <p:cNvPr id="834" name="Google Shape;834;p44"/>
          <p:cNvCxnSpPr/>
          <p:nvPr/>
        </p:nvCxnSpPr>
        <p:spPr>
          <a:xfrm>
            <a:off x="0" y="1426212"/>
            <a:ext cx="18570600" cy="0"/>
          </a:xfrm>
          <a:prstGeom prst="straightConnector1">
            <a:avLst/>
          </a:prstGeom>
          <a:noFill/>
          <a:ln w="19050" cap="flat" cmpd="sng">
            <a:solidFill>
              <a:srgbClr val="FFFFFF"/>
            </a:solidFill>
            <a:prstDash val="solid"/>
            <a:round/>
            <a:headEnd type="none" w="sm" len="sm"/>
            <a:tailEnd type="none" w="sm" len="sm"/>
          </a:ln>
        </p:spPr>
      </p:cxnSp>
      <p:sp>
        <p:nvSpPr>
          <p:cNvPr id="835" name="Google Shape;835;p44"/>
          <p:cNvSpPr txBox="1"/>
          <p:nvPr/>
        </p:nvSpPr>
        <p:spPr>
          <a:xfrm>
            <a:off x="1548328" y="584201"/>
            <a:ext cx="1095300" cy="2154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endParaRPr/>
          </a:p>
        </p:txBody>
      </p:sp>
      <p:sp>
        <p:nvSpPr>
          <p:cNvPr id="836" name="Google Shape;836;p44"/>
          <p:cNvSpPr txBox="1"/>
          <p:nvPr/>
        </p:nvSpPr>
        <p:spPr>
          <a:xfrm>
            <a:off x="8856051" y="3335150"/>
            <a:ext cx="1073700" cy="1386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endParaRPr sz="900"/>
          </a:p>
        </p:txBody>
      </p:sp>
      <p:sp>
        <p:nvSpPr>
          <p:cNvPr id="837" name="Google Shape;837;p44"/>
          <p:cNvSpPr txBox="1"/>
          <p:nvPr/>
        </p:nvSpPr>
        <p:spPr>
          <a:xfrm>
            <a:off x="349300" y="361000"/>
            <a:ext cx="9720900" cy="6618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4300" b="1">
                <a:solidFill>
                  <a:srgbClr val="FFFFFF"/>
                </a:solidFill>
                <a:latin typeface="Montserrat"/>
                <a:ea typeface="Montserrat"/>
                <a:cs typeface="Montserrat"/>
                <a:sym typeface="Montserrat"/>
              </a:rPr>
              <a:t>Peak Times of Delay By Airport</a:t>
            </a:r>
            <a:endParaRPr sz="4300"/>
          </a:p>
        </p:txBody>
      </p:sp>
      <p:sp>
        <p:nvSpPr>
          <p:cNvPr id="838" name="Google Shape;838;p44"/>
          <p:cNvSpPr/>
          <p:nvPr/>
        </p:nvSpPr>
        <p:spPr>
          <a:xfrm>
            <a:off x="7602425" y="4079725"/>
            <a:ext cx="1073700" cy="4933800"/>
          </a:xfrm>
          <a:prstGeom prst="roundRect">
            <a:avLst>
              <a:gd name="adj" fmla="val 16667"/>
            </a:avLst>
          </a:prstGeom>
          <a:solidFill>
            <a:srgbClr val="FF0000">
              <a:alpha val="48640"/>
            </a:srgbClr>
          </a:solidFill>
          <a:ln w="19050" cap="flat" cmpd="sng">
            <a:solidFill>
              <a:srgbClr val="FF0000"/>
            </a:solidFill>
            <a:prstDash val="solid"/>
            <a:round/>
            <a:headEnd type="none" w="sm" len="sm"/>
            <a:tailEnd type="none" w="sm" len="sm"/>
          </a:ln>
          <a:effectLst>
            <a:outerShdw blurRad="57150" dist="19050" dir="5400000" algn="bl" rotWithShape="0">
              <a:srgbClr val="000000">
                <a:alpha val="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ontserrat"/>
              <a:ea typeface="Montserrat"/>
              <a:cs typeface="Montserrat"/>
              <a:sym typeface="Montserrat"/>
            </a:endParaRPr>
          </a:p>
        </p:txBody>
      </p:sp>
      <p:sp>
        <p:nvSpPr>
          <p:cNvPr id="839" name="Google Shape;839;p44"/>
          <p:cNvSpPr/>
          <p:nvPr/>
        </p:nvSpPr>
        <p:spPr>
          <a:xfrm>
            <a:off x="1536991" y="2649878"/>
            <a:ext cx="674100" cy="6363600"/>
          </a:xfrm>
          <a:prstGeom prst="roundRect">
            <a:avLst>
              <a:gd name="adj" fmla="val 16667"/>
            </a:avLst>
          </a:prstGeom>
          <a:solidFill>
            <a:srgbClr val="FF0000">
              <a:alpha val="48640"/>
            </a:srgbClr>
          </a:soli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ontserrat"/>
              <a:ea typeface="Montserrat"/>
              <a:cs typeface="Montserrat"/>
              <a:sym typeface="Montserrat"/>
            </a:endParaRPr>
          </a:p>
        </p:txBody>
      </p:sp>
      <p:sp>
        <p:nvSpPr>
          <p:cNvPr id="840" name="Google Shape;840;p44"/>
          <p:cNvSpPr/>
          <p:nvPr/>
        </p:nvSpPr>
        <p:spPr>
          <a:xfrm>
            <a:off x="2281600" y="6488200"/>
            <a:ext cx="1029900" cy="2525400"/>
          </a:xfrm>
          <a:prstGeom prst="roundRect">
            <a:avLst>
              <a:gd name="adj" fmla="val 16667"/>
            </a:avLst>
          </a:prstGeom>
          <a:solidFill>
            <a:srgbClr val="6AA84F">
              <a:alpha val="53640"/>
            </a:srgbClr>
          </a:solidFill>
          <a:ln w="19050"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ontserrat"/>
              <a:ea typeface="Montserrat"/>
              <a:cs typeface="Montserrat"/>
              <a:sym typeface="Montserrat"/>
            </a:endParaRPr>
          </a:p>
        </p:txBody>
      </p:sp>
      <p:sp>
        <p:nvSpPr>
          <p:cNvPr id="841" name="Google Shape;841;p44"/>
          <p:cNvSpPr txBox="1"/>
          <p:nvPr/>
        </p:nvSpPr>
        <p:spPr>
          <a:xfrm>
            <a:off x="12625425" y="3229575"/>
            <a:ext cx="4198200" cy="1830600"/>
          </a:xfrm>
          <a:prstGeom prst="rect">
            <a:avLst/>
          </a:prstGeom>
          <a:noFill/>
          <a:ln>
            <a:noFill/>
          </a:ln>
        </p:spPr>
        <p:txBody>
          <a:bodyPr spcFirstLastPara="1" wrap="square" lIns="0" tIns="0" rIns="0" bIns="0" anchor="t" anchorCtr="0">
            <a:spAutoFit/>
          </a:bodyPr>
          <a:lstStyle/>
          <a:p>
            <a:pPr marL="457200" marR="0" lvl="0" indent="-336486" algn="l" rtl="0">
              <a:lnSpc>
                <a:spcPct val="150000"/>
              </a:lnSpc>
              <a:spcBef>
                <a:spcPts val="0"/>
              </a:spcBef>
              <a:spcAft>
                <a:spcPts val="0"/>
              </a:spcAft>
              <a:buClr>
                <a:srgbClr val="FFFFFF"/>
              </a:buClr>
              <a:buSzPts val="1699"/>
              <a:buFont typeface="Montserrat"/>
              <a:buAutoNum type="arabicPeriod"/>
            </a:pPr>
            <a:r>
              <a:rPr lang="en-US" sz="1699">
                <a:solidFill>
                  <a:srgbClr val="FFFFFF"/>
                </a:solidFill>
                <a:latin typeface="Montserrat"/>
                <a:ea typeface="Montserrat"/>
                <a:cs typeface="Montserrat"/>
                <a:sym typeface="Montserrat"/>
              </a:rPr>
              <a:t>Atlanta (ATL)</a:t>
            </a:r>
            <a:endParaRPr sz="1699">
              <a:solidFill>
                <a:srgbClr val="FFFFFF"/>
              </a:solidFill>
              <a:latin typeface="Montserrat"/>
              <a:ea typeface="Montserrat"/>
              <a:cs typeface="Montserrat"/>
              <a:sym typeface="Montserrat"/>
            </a:endParaRPr>
          </a:p>
          <a:p>
            <a:pPr marL="457200" marR="0" lvl="0" indent="-336486" algn="l" rtl="0">
              <a:lnSpc>
                <a:spcPct val="150000"/>
              </a:lnSpc>
              <a:spcBef>
                <a:spcPts val="0"/>
              </a:spcBef>
              <a:spcAft>
                <a:spcPts val="0"/>
              </a:spcAft>
              <a:buClr>
                <a:srgbClr val="FFFFFF"/>
              </a:buClr>
              <a:buSzPts val="1699"/>
              <a:buFont typeface="Montserrat"/>
              <a:buAutoNum type="arabicPeriod"/>
            </a:pPr>
            <a:r>
              <a:rPr lang="en-US" sz="1699">
                <a:solidFill>
                  <a:srgbClr val="FFFFFF"/>
                </a:solidFill>
                <a:latin typeface="Montserrat"/>
                <a:ea typeface="Montserrat"/>
                <a:cs typeface="Montserrat"/>
                <a:sym typeface="Montserrat"/>
              </a:rPr>
              <a:t>Denver (DEN)</a:t>
            </a:r>
            <a:endParaRPr sz="1699">
              <a:solidFill>
                <a:srgbClr val="FFFFFF"/>
              </a:solidFill>
              <a:latin typeface="Montserrat"/>
              <a:ea typeface="Montserrat"/>
              <a:cs typeface="Montserrat"/>
              <a:sym typeface="Montserrat"/>
            </a:endParaRPr>
          </a:p>
          <a:p>
            <a:pPr marL="457200" marR="0" lvl="0" indent="-336486" algn="l" rtl="0">
              <a:lnSpc>
                <a:spcPct val="150000"/>
              </a:lnSpc>
              <a:spcBef>
                <a:spcPts val="0"/>
              </a:spcBef>
              <a:spcAft>
                <a:spcPts val="0"/>
              </a:spcAft>
              <a:buClr>
                <a:srgbClr val="FFFFFF"/>
              </a:buClr>
              <a:buSzPts val="1699"/>
              <a:buFont typeface="Montserrat"/>
              <a:buAutoNum type="arabicPeriod"/>
            </a:pPr>
            <a:r>
              <a:rPr lang="en-US" sz="1699">
                <a:solidFill>
                  <a:srgbClr val="FFFFFF"/>
                </a:solidFill>
                <a:latin typeface="Montserrat"/>
                <a:ea typeface="Montserrat"/>
                <a:cs typeface="Montserrat"/>
                <a:sym typeface="Montserrat"/>
              </a:rPr>
              <a:t>Dallas (DFW)</a:t>
            </a:r>
            <a:endParaRPr sz="1699">
              <a:solidFill>
                <a:srgbClr val="FFFFFF"/>
              </a:solidFill>
              <a:latin typeface="Montserrat"/>
              <a:ea typeface="Montserrat"/>
              <a:cs typeface="Montserrat"/>
              <a:sym typeface="Montserrat"/>
            </a:endParaRPr>
          </a:p>
          <a:p>
            <a:pPr marL="457200" marR="0" lvl="0" indent="-336486" algn="l" rtl="0">
              <a:lnSpc>
                <a:spcPct val="150000"/>
              </a:lnSpc>
              <a:spcBef>
                <a:spcPts val="0"/>
              </a:spcBef>
              <a:spcAft>
                <a:spcPts val="0"/>
              </a:spcAft>
              <a:buClr>
                <a:srgbClr val="FFFFFF"/>
              </a:buClr>
              <a:buSzPts val="1699"/>
              <a:buFont typeface="Montserrat"/>
              <a:buAutoNum type="arabicPeriod"/>
            </a:pPr>
            <a:r>
              <a:rPr lang="en-US" sz="1699">
                <a:solidFill>
                  <a:srgbClr val="FFFFFF"/>
                </a:solidFill>
                <a:latin typeface="Montserrat"/>
                <a:ea typeface="Montserrat"/>
                <a:cs typeface="Montserrat"/>
                <a:sym typeface="Montserrat"/>
              </a:rPr>
              <a:t>Los Angeles (LAX)</a:t>
            </a:r>
            <a:endParaRPr sz="1699">
              <a:solidFill>
                <a:srgbClr val="FFFFFF"/>
              </a:solidFill>
              <a:latin typeface="Montserrat"/>
              <a:ea typeface="Montserrat"/>
              <a:cs typeface="Montserrat"/>
              <a:sym typeface="Montserrat"/>
            </a:endParaRPr>
          </a:p>
          <a:p>
            <a:pPr marL="457200" marR="0" lvl="0" indent="-336486" algn="l" rtl="0">
              <a:lnSpc>
                <a:spcPct val="150000"/>
              </a:lnSpc>
              <a:spcBef>
                <a:spcPts val="0"/>
              </a:spcBef>
              <a:spcAft>
                <a:spcPts val="0"/>
              </a:spcAft>
              <a:buClr>
                <a:srgbClr val="FFFFFF"/>
              </a:buClr>
              <a:buSzPts val="1699"/>
              <a:buFont typeface="Montserrat"/>
              <a:buAutoNum type="arabicPeriod"/>
            </a:pPr>
            <a:r>
              <a:rPr lang="en-US" sz="1699">
                <a:solidFill>
                  <a:srgbClr val="FFFFFF"/>
                </a:solidFill>
                <a:latin typeface="Montserrat"/>
                <a:ea typeface="Montserrat"/>
                <a:cs typeface="Montserrat"/>
                <a:sym typeface="Montserrat"/>
              </a:rPr>
              <a:t>Chicago (ORD)</a:t>
            </a:r>
            <a:endParaRPr sz="1699">
              <a:solidFill>
                <a:srgbClr val="FFFFFF"/>
              </a:solidFill>
              <a:latin typeface="Montserrat"/>
              <a:ea typeface="Montserrat"/>
              <a:cs typeface="Montserrat"/>
              <a:sym typeface="Montserrat"/>
            </a:endParaRPr>
          </a:p>
        </p:txBody>
      </p:sp>
      <p:sp>
        <p:nvSpPr>
          <p:cNvPr id="842" name="Google Shape;842;p44"/>
          <p:cNvSpPr/>
          <p:nvPr/>
        </p:nvSpPr>
        <p:spPr>
          <a:xfrm flipH="1">
            <a:off x="11882862" y="2589900"/>
            <a:ext cx="426837" cy="445913"/>
          </a:xfrm>
          <a:custGeom>
            <a:avLst/>
            <a:gdLst/>
            <a:ahLst/>
            <a:cxnLst/>
            <a:rect l="l" t="t" r="r" b="b"/>
            <a:pathLst>
              <a:path w="1434746" h="1426920" extrusionOk="0">
                <a:moveTo>
                  <a:pt x="1434746" y="0"/>
                </a:moveTo>
                <a:lnTo>
                  <a:pt x="0" y="0"/>
                </a:lnTo>
                <a:lnTo>
                  <a:pt x="0" y="1426921"/>
                </a:lnTo>
                <a:lnTo>
                  <a:pt x="1434746" y="1426921"/>
                </a:lnTo>
                <a:lnTo>
                  <a:pt x="1434746" y="0"/>
                </a:lnTo>
                <a:close/>
              </a:path>
            </a:pathLst>
          </a:custGeom>
          <a:blipFill rotWithShape="1">
            <a:blip r:embed="rId4">
              <a:alphaModFix/>
            </a:blip>
            <a:stretch>
              <a:fillRect/>
            </a:stretch>
          </a:blipFill>
          <a:ln>
            <a:noFill/>
          </a:ln>
        </p:spPr>
        <p:txBody>
          <a:bodyPr/>
          <a:lstStyle/>
          <a:p>
            <a:endParaRPr lang="en-US"/>
          </a:p>
        </p:txBody>
      </p:sp>
      <p:sp>
        <p:nvSpPr>
          <p:cNvPr id="843" name="Google Shape;843;p44"/>
          <p:cNvSpPr/>
          <p:nvPr/>
        </p:nvSpPr>
        <p:spPr>
          <a:xfrm>
            <a:off x="11059325" y="2309525"/>
            <a:ext cx="6334500" cy="7044300"/>
          </a:xfrm>
          <a:prstGeom prst="rect">
            <a:avLst/>
          </a:prstGeom>
          <a:noFill/>
          <a:ln w="28575" cap="flat" cmpd="sng">
            <a:solidFill>
              <a:schemeClr val="lt1"/>
            </a:solidFill>
            <a:prstDash val="lg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ontserrat"/>
              <a:ea typeface="Montserrat"/>
              <a:cs typeface="Montserrat"/>
              <a:sym typeface="Montserrat"/>
            </a:endParaRPr>
          </a:p>
        </p:txBody>
      </p:sp>
      <p:sp>
        <p:nvSpPr>
          <p:cNvPr id="844" name="Google Shape;844;p44"/>
          <p:cNvSpPr txBox="1"/>
          <p:nvPr/>
        </p:nvSpPr>
        <p:spPr>
          <a:xfrm>
            <a:off x="12565525" y="2643500"/>
            <a:ext cx="4599900" cy="3387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2200" b="1">
                <a:solidFill>
                  <a:srgbClr val="FFFFFF"/>
                </a:solidFill>
                <a:latin typeface="Montserrat"/>
                <a:ea typeface="Montserrat"/>
                <a:cs typeface="Montserrat"/>
                <a:sym typeface="Montserrat"/>
              </a:rPr>
              <a:t>Top 5 Busiest Airports</a:t>
            </a:r>
            <a:endParaRPr sz="600">
              <a:latin typeface="Montserrat"/>
              <a:ea typeface="Montserrat"/>
              <a:cs typeface="Montserrat"/>
              <a:sym typeface="Montserrat"/>
            </a:endParaRPr>
          </a:p>
        </p:txBody>
      </p:sp>
      <p:cxnSp>
        <p:nvCxnSpPr>
          <p:cNvPr id="845" name="Google Shape;845;p44"/>
          <p:cNvCxnSpPr/>
          <p:nvPr/>
        </p:nvCxnSpPr>
        <p:spPr>
          <a:xfrm rot="10800000" flipH="1">
            <a:off x="12513877" y="933113"/>
            <a:ext cx="1029900" cy="300"/>
          </a:xfrm>
          <a:prstGeom prst="straightConnector1">
            <a:avLst/>
          </a:prstGeom>
          <a:noFill/>
          <a:ln w="28575" cap="flat" cmpd="sng">
            <a:solidFill>
              <a:srgbClr val="FFFFFF">
                <a:alpha val="69800"/>
              </a:srgbClr>
            </a:solidFill>
            <a:prstDash val="solid"/>
            <a:round/>
            <a:headEnd type="none" w="sm" len="sm"/>
            <a:tailEnd type="none" w="sm" len="sm"/>
          </a:ln>
        </p:spPr>
      </p:cxnSp>
      <p:sp>
        <p:nvSpPr>
          <p:cNvPr id="846" name="Google Shape;846;p44"/>
          <p:cNvSpPr txBox="1"/>
          <p:nvPr/>
        </p:nvSpPr>
        <p:spPr>
          <a:xfrm>
            <a:off x="10354200" y="593750"/>
            <a:ext cx="9000600" cy="231000"/>
          </a:xfrm>
          <a:prstGeom prst="rect">
            <a:avLst/>
          </a:prstGeom>
          <a:noFill/>
          <a:ln>
            <a:noFill/>
          </a:ln>
        </p:spPr>
        <p:txBody>
          <a:bodyPr spcFirstLastPara="1" wrap="square" lIns="0" tIns="0" rIns="0" bIns="0" anchor="t" anchorCtr="0">
            <a:spAutoFit/>
          </a:bodyPr>
          <a:lstStyle/>
          <a:p>
            <a:pPr marL="0" lvl="0" indent="0" algn="l" rtl="0">
              <a:lnSpc>
                <a:spcPct val="140000"/>
              </a:lnSpc>
              <a:spcBef>
                <a:spcPts val="0"/>
              </a:spcBef>
              <a:spcAft>
                <a:spcPts val="0"/>
              </a:spcAft>
              <a:buSzPts val="1100"/>
              <a:buNone/>
            </a:pPr>
            <a:r>
              <a:rPr lang="en-US" sz="1500">
                <a:solidFill>
                  <a:srgbClr val="FFFFFF"/>
                </a:solidFill>
                <a:latin typeface="Open Sans"/>
                <a:ea typeface="Open Sans"/>
                <a:cs typeface="Open Sans"/>
                <a:sym typeface="Open Sans"/>
              </a:rPr>
              <a:t>PROJECT OVERVIEW               EDA               MODELS BUILDUP            BUSINESS INSIGHTS</a:t>
            </a:r>
            <a:endParaRPr sz="1500">
              <a:solidFill>
                <a:srgbClr val="FFFFFF"/>
              </a:solidFill>
              <a:latin typeface="Open Sans"/>
              <a:ea typeface="Open Sans"/>
              <a:cs typeface="Open Sans"/>
              <a:sym typeface="Open Sans"/>
            </a:endParaRPr>
          </a:p>
        </p:txBody>
      </p:sp>
      <p:grpSp>
        <p:nvGrpSpPr>
          <p:cNvPr id="847" name="Google Shape;847;p44"/>
          <p:cNvGrpSpPr/>
          <p:nvPr/>
        </p:nvGrpSpPr>
        <p:grpSpPr>
          <a:xfrm>
            <a:off x="10469634" y="1789345"/>
            <a:ext cx="1227111" cy="1231723"/>
            <a:chOff x="7581600" y="4459800"/>
            <a:chExt cx="1570200" cy="1497900"/>
          </a:xfrm>
        </p:grpSpPr>
        <p:sp>
          <p:nvSpPr>
            <p:cNvPr id="848" name="Google Shape;848;p44"/>
            <p:cNvSpPr/>
            <p:nvPr/>
          </p:nvSpPr>
          <p:spPr>
            <a:xfrm>
              <a:off x="7581600" y="4459800"/>
              <a:ext cx="1570200" cy="1497900"/>
            </a:xfrm>
            <a:prstGeom prst="ellipse">
              <a:avLst/>
            </a:prstGeom>
            <a:solidFill>
              <a:srgbClr val="05679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ontserrat"/>
                <a:ea typeface="Montserrat"/>
                <a:cs typeface="Montserrat"/>
                <a:sym typeface="Montserrat"/>
              </a:endParaRPr>
            </a:p>
          </p:txBody>
        </p:sp>
        <p:pic>
          <p:nvPicPr>
            <p:cNvPr id="849" name="Google Shape;849;p44"/>
            <p:cNvPicPr preferRelativeResize="0"/>
            <p:nvPr/>
          </p:nvPicPr>
          <p:blipFill>
            <a:blip r:embed="rId5">
              <a:alphaModFix/>
            </a:blip>
            <a:stretch>
              <a:fillRect/>
            </a:stretch>
          </p:blipFill>
          <p:spPr>
            <a:xfrm>
              <a:off x="7829850" y="4671900"/>
              <a:ext cx="1073700" cy="1073700"/>
            </a:xfrm>
            <a:prstGeom prst="rect">
              <a:avLst/>
            </a:prstGeom>
            <a:noFill/>
            <a:ln>
              <a:noFill/>
            </a:ln>
          </p:spPr>
        </p:pic>
      </p:grpSp>
      <p:sp>
        <p:nvSpPr>
          <p:cNvPr id="850" name="Google Shape;850;p44"/>
          <p:cNvSpPr txBox="1"/>
          <p:nvPr/>
        </p:nvSpPr>
        <p:spPr>
          <a:xfrm>
            <a:off x="11458725" y="5703775"/>
            <a:ext cx="5364900" cy="2650500"/>
          </a:xfrm>
          <a:prstGeom prst="rect">
            <a:avLst/>
          </a:prstGeom>
          <a:noFill/>
          <a:ln>
            <a:noFill/>
          </a:ln>
        </p:spPr>
        <p:txBody>
          <a:bodyPr spcFirstLastPara="1" wrap="square" lIns="0" tIns="0" rIns="0" bIns="0" anchor="t" anchorCtr="0">
            <a:spAutoFit/>
          </a:bodyPr>
          <a:lstStyle/>
          <a:p>
            <a:pPr marL="457200" marR="0" lvl="0" indent="-361950" algn="l" rtl="0">
              <a:lnSpc>
                <a:spcPct val="120000"/>
              </a:lnSpc>
              <a:spcBef>
                <a:spcPts val="0"/>
              </a:spcBef>
              <a:spcAft>
                <a:spcPts val="0"/>
              </a:spcAft>
              <a:buClr>
                <a:srgbClr val="FFFFFF"/>
              </a:buClr>
              <a:buSzPts val="2100"/>
              <a:buFont typeface="Montserrat"/>
              <a:buChar char="●"/>
            </a:pPr>
            <a:r>
              <a:rPr lang="en-US" sz="2100" b="1">
                <a:solidFill>
                  <a:srgbClr val="FFFFFF"/>
                </a:solidFill>
                <a:latin typeface="Montserrat"/>
                <a:ea typeface="Montserrat"/>
                <a:cs typeface="Montserrat"/>
                <a:sym typeface="Montserrat"/>
              </a:rPr>
              <a:t>Departure Hour:</a:t>
            </a:r>
            <a:endParaRPr sz="2100" b="1">
              <a:solidFill>
                <a:srgbClr val="FFFFFF"/>
              </a:solidFill>
              <a:latin typeface="Montserrat"/>
              <a:ea typeface="Montserrat"/>
              <a:cs typeface="Montserrat"/>
              <a:sym typeface="Montserrat"/>
            </a:endParaRPr>
          </a:p>
          <a:p>
            <a:pPr marL="914400" marR="0" lvl="1" indent="-361950" algn="l" rtl="0">
              <a:lnSpc>
                <a:spcPct val="120000"/>
              </a:lnSpc>
              <a:spcBef>
                <a:spcPts val="0"/>
              </a:spcBef>
              <a:spcAft>
                <a:spcPts val="0"/>
              </a:spcAft>
              <a:buClr>
                <a:srgbClr val="FFFFFF"/>
              </a:buClr>
              <a:buSzPts val="2100"/>
              <a:buFont typeface="Montserrat"/>
              <a:buChar char="○"/>
            </a:pPr>
            <a:r>
              <a:rPr lang="en-US" sz="2100">
                <a:solidFill>
                  <a:srgbClr val="FFFFFF"/>
                </a:solidFill>
                <a:latin typeface="Montserrat"/>
                <a:ea typeface="Montserrat"/>
                <a:cs typeface="Montserrat"/>
                <a:sym typeface="Montserrat"/>
              </a:rPr>
              <a:t>High Delay Period: Midnight - 3 AM;  6 PM - 8 PM</a:t>
            </a:r>
            <a:endParaRPr sz="2100">
              <a:solidFill>
                <a:srgbClr val="FFFFFF"/>
              </a:solidFill>
              <a:latin typeface="Montserrat"/>
              <a:ea typeface="Montserrat"/>
              <a:cs typeface="Montserrat"/>
              <a:sym typeface="Montserrat"/>
            </a:endParaRPr>
          </a:p>
          <a:p>
            <a:pPr marL="914400" marR="0" lvl="1" indent="-361950" algn="l" rtl="0">
              <a:lnSpc>
                <a:spcPct val="120000"/>
              </a:lnSpc>
              <a:spcBef>
                <a:spcPts val="0"/>
              </a:spcBef>
              <a:spcAft>
                <a:spcPts val="0"/>
              </a:spcAft>
              <a:buClr>
                <a:srgbClr val="FFFFFF"/>
              </a:buClr>
              <a:buSzPts val="2100"/>
              <a:buFont typeface="Montserrat"/>
              <a:buChar char="○"/>
            </a:pPr>
            <a:r>
              <a:rPr lang="en-US" sz="2100">
                <a:solidFill>
                  <a:srgbClr val="FFFFFF"/>
                </a:solidFill>
                <a:latin typeface="Montserrat"/>
                <a:ea typeface="Montserrat"/>
                <a:cs typeface="Montserrat"/>
                <a:sym typeface="Montserrat"/>
              </a:rPr>
              <a:t>Early morning flights 3-5 AM) have the lowest delay rates.</a:t>
            </a:r>
            <a:endParaRPr sz="2100">
              <a:solidFill>
                <a:srgbClr val="FFFFFF"/>
              </a:solidFill>
              <a:latin typeface="Montserrat"/>
              <a:ea typeface="Montserrat"/>
              <a:cs typeface="Montserrat"/>
              <a:sym typeface="Montserrat"/>
            </a:endParaRPr>
          </a:p>
          <a:p>
            <a:pPr marL="914400" marR="0" lvl="1" indent="-361950" algn="l" rtl="0">
              <a:lnSpc>
                <a:spcPct val="120000"/>
              </a:lnSpc>
              <a:spcBef>
                <a:spcPts val="0"/>
              </a:spcBef>
              <a:spcAft>
                <a:spcPts val="0"/>
              </a:spcAft>
              <a:buClr>
                <a:srgbClr val="FFFFFF"/>
              </a:buClr>
              <a:buSzPts val="2100"/>
              <a:buFont typeface="Montserrat"/>
              <a:buChar char="○"/>
            </a:pPr>
            <a:r>
              <a:rPr lang="en-US" sz="2100">
                <a:solidFill>
                  <a:srgbClr val="FFFFFF"/>
                </a:solidFill>
                <a:latin typeface="Montserrat"/>
                <a:ea typeface="Montserrat"/>
                <a:cs typeface="Montserrat"/>
                <a:sym typeface="Montserrat"/>
              </a:rPr>
              <a:t>Peak delay patterns are consistent across top airports</a:t>
            </a:r>
            <a:endParaRPr sz="2100">
              <a:solidFill>
                <a:srgbClr val="FFFFFF"/>
              </a:solidFill>
              <a:latin typeface="Montserrat"/>
              <a:ea typeface="Montserrat"/>
              <a:cs typeface="Montserrat"/>
              <a:sym typeface="Montserrat"/>
            </a:endParaRPr>
          </a:p>
        </p:txBody>
      </p:sp>
      <p:sp>
        <p:nvSpPr>
          <p:cNvPr id="851" name="Google Shape;851;p44"/>
          <p:cNvSpPr txBox="1"/>
          <p:nvPr/>
        </p:nvSpPr>
        <p:spPr>
          <a:xfrm>
            <a:off x="496591" y="1745875"/>
            <a:ext cx="7881600" cy="3387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2200" b="1">
                <a:solidFill>
                  <a:srgbClr val="FFFFFF"/>
                </a:solidFill>
                <a:latin typeface="Montserrat"/>
                <a:ea typeface="Montserrat"/>
                <a:cs typeface="Montserrat"/>
                <a:sym typeface="Montserrat"/>
              </a:rPr>
              <a:t>By airport where the flight is departing from</a:t>
            </a:r>
            <a:endParaRPr sz="600">
              <a:latin typeface="Montserrat"/>
              <a:ea typeface="Montserrat"/>
              <a:cs typeface="Montserrat"/>
              <a:sym typeface="Montserrat"/>
            </a:endParaRPr>
          </a:p>
        </p:txBody>
      </p:sp>
      <p:sp>
        <p:nvSpPr>
          <p:cNvPr id="852" name="Google Shape;852;p44"/>
          <p:cNvSpPr txBox="1">
            <a:spLocks noGrp="1"/>
          </p:cNvSpPr>
          <p:nvPr>
            <p:ph type="sldNum" idx="12"/>
          </p:nvPr>
        </p:nvSpPr>
        <p:spPr>
          <a:xfrm>
            <a:off x="17113568" y="9499702"/>
            <a:ext cx="1097400" cy="787500"/>
          </a:xfrm>
          <a:prstGeom prst="rect">
            <a:avLst/>
          </a:prstGeom>
        </p:spPr>
        <p:txBody>
          <a:bodyPr spcFirstLastPara="1" wrap="square" lIns="167625" tIns="167625" rIns="167625" bIns="167625" anchor="t" anchorCtr="0">
            <a:noAutofit/>
          </a:bodyPr>
          <a:lstStyle/>
          <a:p>
            <a:pPr marL="0" lvl="0" indent="0" algn="r" rtl="0">
              <a:spcBef>
                <a:spcPts val="0"/>
              </a:spcBef>
              <a:spcAft>
                <a:spcPts val="0"/>
              </a:spcAft>
              <a:buNone/>
            </a:pPr>
            <a:fld id="{00000000-1234-1234-1234-123412341234}" type="slidenum">
              <a:rPr lang="en-US"/>
              <a:t>34</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bg>
      <p:bgPr>
        <a:solidFill>
          <a:srgbClr val="036C9B"/>
        </a:solidFill>
        <a:effectLst/>
      </p:bgPr>
    </p:bg>
    <p:spTree>
      <p:nvGrpSpPr>
        <p:cNvPr id="1" name="Shape 856"/>
        <p:cNvGrpSpPr/>
        <p:nvPr/>
      </p:nvGrpSpPr>
      <p:grpSpPr>
        <a:xfrm>
          <a:off x="0" y="0"/>
          <a:ext cx="0" cy="0"/>
          <a:chOff x="0" y="0"/>
          <a:chExt cx="0" cy="0"/>
        </a:xfrm>
      </p:grpSpPr>
      <p:grpSp>
        <p:nvGrpSpPr>
          <p:cNvPr id="857" name="Google Shape;857;p45"/>
          <p:cNvGrpSpPr/>
          <p:nvPr/>
        </p:nvGrpSpPr>
        <p:grpSpPr>
          <a:xfrm>
            <a:off x="0" y="1435737"/>
            <a:ext cx="18288118" cy="8851713"/>
            <a:chOff x="0" y="0"/>
            <a:chExt cx="4816592" cy="2331300"/>
          </a:xfrm>
        </p:grpSpPr>
        <p:sp>
          <p:nvSpPr>
            <p:cNvPr id="858" name="Google Shape;858;p45"/>
            <p:cNvSpPr/>
            <p:nvPr/>
          </p:nvSpPr>
          <p:spPr>
            <a:xfrm>
              <a:off x="0" y="0"/>
              <a:ext cx="4816592" cy="2331197"/>
            </a:xfrm>
            <a:custGeom>
              <a:avLst/>
              <a:gdLst/>
              <a:ahLst/>
              <a:cxnLst/>
              <a:rect l="l" t="t" r="r" b="b"/>
              <a:pathLst>
                <a:path w="4816592" h="2331197" extrusionOk="0">
                  <a:moveTo>
                    <a:pt x="0" y="0"/>
                  </a:moveTo>
                  <a:lnTo>
                    <a:pt x="4816592" y="0"/>
                  </a:lnTo>
                  <a:lnTo>
                    <a:pt x="4816592" y="2331197"/>
                  </a:lnTo>
                  <a:lnTo>
                    <a:pt x="0" y="2331197"/>
                  </a:lnTo>
                  <a:close/>
                </a:path>
              </a:pathLst>
            </a:custGeom>
            <a:solidFill>
              <a:srgbClr val="072B3E"/>
            </a:solidFill>
            <a:ln>
              <a:noFill/>
            </a:ln>
          </p:spPr>
          <p:txBody>
            <a:bodyPr/>
            <a:lstStyle/>
            <a:p>
              <a:endParaRPr lang="en-US"/>
            </a:p>
          </p:txBody>
        </p:sp>
        <p:sp>
          <p:nvSpPr>
            <p:cNvPr id="859" name="Google Shape;859;p45"/>
            <p:cNvSpPr txBox="1"/>
            <p:nvPr/>
          </p:nvSpPr>
          <p:spPr>
            <a:xfrm>
              <a:off x="0" y="0"/>
              <a:ext cx="4816500" cy="2331300"/>
            </a:xfrm>
            <a:prstGeom prst="rect">
              <a:avLst/>
            </a:prstGeom>
            <a:noFill/>
            <a:ln>
              <a:noFill/>
            </a:ln>
          </p:spPr>
          <p:txBody>
            <a:bodyPr spcFirstLastPara="1" wrap="square" lIns="50800" tIns="50800" rIns="50800" bIns="50800" anchor="ctr" anchorCtr="0">
              <a:noAutofit/>
            </a:bodyPr>
            <a:lstStyle/>
            <a:p>
              <a:pPr marL="0" marR="0" lvl="0" indent="0" algn="l" rtl="0">
                <a:lnSpc>
                  <a:spcPct val="20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cxnSp>
        <p:nvCxnSpPr>
          <p:cNvPr id="860" name="Google Shape;860;p45"/>
          <p:cNvCxnSpPr/>
          <p:nvPr/>
        </p:nvCxnSpPr>
        <p:spPr>
          <a:xfrm>
            <a:off x="0" y="1426212"/>
            <a:ext cx="18570600" cy="0"/>
          </a:xfrm>
          <a:prstGeom prst="straightConnector1">
            <a:avLst/>
          </a:prstGeom>
          <a:noFill/>
          <a:ln w="19050" cap="flat" cmpd="sng">
            <a:solidFill>
              <a:srgbClr val="FFFFFF"/>
            </a:solidFill>
            <a:prstDash val="solid"/>
            <a:round/>
            <a:headEnd type="none" w="sm" len="sm"/>
            <a:tailEnd type="none" w="sm" len="sm"/>
          </a:ln>
        </p:spPr>
      </p:cxnSp>
      <p:sp>
        <p:nvSpPr>
          <p:cNvPr id="861" name="Google Shape;861;p45"/>
          <p:cNvSpPr txBox="1"/>
          <p:nvPr/>
        </p:nvSpPr>
        <p:spPr>
          <a:xfrm>
            <a:off x="1548328" y="584201"/>
            <a:ext cx="1095300" cy="2154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endParaRPr/>
          </a:p>
        </p:txBody>
      </p:sp>
      <p:sp>
        <p:nvSpPr>
          <p:cNvPr id="862" name="Google Shape;862;p45"/>
          <p:cNvSpPr txBox="1"/>
          <p:nvPr/>
        </p:nvSpPr>
        <p:spPr>
          <a:xfrm>
            <a:off x="8856051" y="3335150"/>
            <a:ext cx="1073700" cy="1386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endParaRPr sz="900"/>
          </a:p>
        </p:txBody>
      </p:sp>
      <p:sp>
        <p:nvSpPr>
          <p:cNvPr id="863" name="Google Shape;863;p45"/>
          <p:cNvSpPr txBox="1"/>
          <p:nvPr/>
        </p:nvSpPr>
        <p:spPr>
          <a:xfrm>
            <a:off x="349300" y="361000"/>
            <a:ext cx="9720900" cy="6618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4300" b="1">
                <a:solidFill>
                  <a:srgbClr val="FFFFFF"/>
                </a:solidFill>
                <a:latin typeface="Montserrat"/>
                <a:ea typeface="Montserrat"/>
                <a:cs typeface="Montserrat"/>
                <a:sym typeface="Montserrat"/>
              </a:rPr>
              <a:t>Peak Times of Delay By Airport</a:t>
            </a:r>
            <a:endParaRPr sz="4300"/>
          </a:p>
        </p:txBody>
      </p:sp>
      <p:cxnSp>
        <p:nvCxnSpPr>
          <p:cNvPr id="864" name="Google Shape;864;p45"/>
          <p:cNvCxnSpPr/>
          <p:nvPr/>
        </p:nvCxnSpPr>
        <p:spPr>
          <a:xfrm rot="10800000" flipH="1">
            <a:off x="12513877" y="933113"/>
            <a:ext cx="1029900" cy="300"/>
          </a:xfrm>
          <a:prstGeom prst="straightConnector1">
            <a:avLst/>
          </a:prstGeom>
          <a:noFill/>
          <a:ln w="28575" cap="flat" cmpd="sng">
            <a:solidFill>
              <a:srgbClr val="FFFFFF">
                <a:alpha val="69800"/>
              </a:srgbClr>
            </a:solidFill>
            <a:prstDash val="solid"/>
            <a:round/>
            <a:headEnd type="none" w="sm" len="sm"/>
            <a:tailEnd type="none" w="sm" len="sm"/>
          </a:ln>
        </p:spPr>
      </p:cxnSp>
      <p:sp>
        <p:nvSpPr>
          <p:cNvPr id="865" name="Google Shape;865;p45"/>
          <p:cNvSpPr txBox="1"/>
          <p:nvPr/>
        </p:nvSpPr>
        <p:spPr>
          <a:xfrm>
            <a:off x="10354200" y="593750"/>
            <a:ext cx="9000600" cy="231000"/>
          </a:xfrm>
          <a:prstGeom prst="rect">
            <a:avLst/>
          </a:prstGeom>
          <a:noFill/>
          <a:ln>
            <a:noFill/>
          </a:ln>
        </p:spPr>
        <p:txBody>
          <a:bodyPr spcFirstLastPara="1" wrap="square" lIns="0" tIns="0" rIns="0" bIns="0" anchor="t" anchorCtr="0">
            <a:spAutoFit/>
          </a:bodyPr>
          <a:lstStyle/>
          <a:p>
            <a:pPr marL="0" lvl="0" indent="0" algn="l" rtl="0">
              <a:lnSpc>
                <a:spcPct val="140000"/>
              </a:lnSpc>
              <a:spcBef>
                <a:spcPts val="0"/>
              </a:spcBef>
              <a:spcAft>
                <a:spcPts val="0"/>
              </a:spcAft>
              <a:buSzPts val="1100"/>
              <a:buNone/>
            </a:pPr>
            <a:r>
              <a:rPr lang="en-US" sz="1500">
                <a:solidFill>
                  <a:srgbClr val="FFFFFF"/>
                </a:solidFill>
                <a:latin typeface="Open Sans"/>
                <a:ea typeface="Open Sans"/>
                <a:cs typeface="Open Sans"/>
                <a:sym typeface="Open Sans"/>
              </a:rPr>
              <a:t>PROJECT OVERVIEW               EDA               MODELS BUILDUP            BUSINESS INSIGHTS</a:t>
            </a:r>
            <a:endParaRPr sz="1500">
              <a:solidFill>
                <a:srgbClr val="FFFFFF"/>
              </a:solidFill>
              <a:latin typeface="Open Sans"/>
              <a:ea typeface="Open Sans"/>
              <a:cs typeface="Open Sans"/>
              <a:sym typeface="Open Sans"/>
            </a:endParaRPr>
          </a:p>
        </p:txBody>
      </p:sp>
      <p:sp>
        <p:nvSpPr>
          <p:cNvPr id="866" name="Google Shape;866;p45"/>
          <p:cNvSpPr txBox="1"/>
          <p:nvPr/>
        </p:nvSpPr>
        <p:spPr>
          <a:xfrm>
            <a:off x="11458725" y="5703775"/>
            <a:ext cx="5364900" cy="2650500"/>
          </a:xfrm>
          <a:prstGeom prst="rect">
            <a:avLst/>
          </a:prstGeom>
          <a:noFill/>
          <a:ln>
            <a:noFill/>
          </a:ln>
        </p:spPr>
        <p:txBody>
          <a:bodyPr spcFirstLastPara="1" wrap="square" lIns="0" tIns="0" rIns="0" bIns="0" anchor="t" anchorCtr="0">
            <a:spAutoFit/>
          </a:bodyPr>
          <a:lstStyle/>
          <a:p>
            <a:pPr marL="457200" marR="0" lvl="0" indent="-361950" algn="l" rtl="0">
              <a:lnSpc>
                <a:spcPct val="120000"/>
              </a:lnSpc>
              <a:spcBef>
                <a:spcPts val="0"/>
              </a:spcBef>
              <a:spcAft>
                <a:spcPts val="0"/>
              </a:spcAft>
              <a:buClr>
                <a:srgbClr val="FFFFFF"/>
              </a:buClr>
              <a:buSzPts val="2100"/>
              <a:buFont typeface="Montserrat"/>
              <a:buChar char="●"/>
            </a:pPr>
            <a:r>
              <a:rPr lang="en-US" sz="2100" b="1">
                <a:solidFill>
                  <a:srgbClr val="FFFFFF"/>
                </a:solidFill>
                <a:latin typeface="Montserrat"/>
                <a:ea typeface="Montserrat"/>
                <a:cs typeface="Montserrat"/>
                <a:sym typeface="Montserrat"/>
              </a:rPr>
              <a:t>Arrival Hour:</a:t>
            </a:r>
            <a:endParaRPr sz="2100" b="1">
              <a:solidFill>
                <a:srgbClr val="FFFFFF"/>
              </a:solidFill>
              <a:latin typeface="Montserrat"/>
              <a:ea typeface="Montserrat"/>
              <a:cs typeface="Montserrat"/>
              <a:sym typeface="Montserrat"/>
            </a:endParaRPr>
          </a:p>
          <a:p>
            <a:pPr marL="914400" marR="0" lvl="1" indent="-361950" algn="l" rtl="0">
              <a:lnSpc>
                <a:spcPct val="120000"/>
              </a:lnSpc>
              <a:spcBef>
                <a:spcPts val="0"/>
              </a:spcBef>
              <a:spcAft>
                <a:spcPts val="0"/>
              </a:spcAft>
              <a:buClr>
                <a:srgbClr val="FFFFFF"/>
              </a:buClr>
              <a:buSzPts val="2100"/>
              <a:buFont typeface="Montserrat"/>
              <a:buChar char="○"/>
            </a:pPr>
            <a:r>
              <a:rPr lang="en-US" sz="2100">
                <a:solidFill>
                  <a:srgbClr val="FFFFFF"/>
                </a:solidFill>
                <a:latin typeface="Montserrat"/>
                <a:ea typeface="Montserrat"/>
                <a:cs typeface="Montserrat"/>
                <a:sym typeface="Montserrat"/>
              </a:rPr>
              <a:t>High Delay Period: Midnight - 3 AM;  6 PM - 8 PM</a:t>
            </a:r>
            <a:endParaRPr sz="2100">
              <a:solidFill>
                <a:srgbClr val="FFFFFF"/>
              </a:solidFill>
              <a:latin typeface="Montserrat"/>
              <a:ea typeface="Montserrat"/>
              <a:cs typeface="Montserrat"/>
              <a:sym typeface="Montserrat"/>
            </a:endParaRPr>
          </a:p>
          <a:p>
            <a:pPr marL="914400" marR="0" lvl="1" indent="-361950" algn="l" rtl="0">
              <a:lnSpc>
                <a:spcPct val="120000"/>
              </a:lnSpc>
              <a:spcBef>
                <a:spcPts val="0"/>
              </a:spcBef>
              <a:spcAft>
                <a:spcPts val="0"/>
              </a:spcAft>
              <a:buClr>
                <a:srgbClr val="FFFFFF"/>
              </a:buClr>
              <a:buSzPts val="2100"/>
              <a:buFont typeface="Montserrat"/>
              <a:buChar char="○"/>
            </a:pPr>
            <a:r>
              <a:rPr lang="en-US" sz="2100">
                <a:solidFill>
                  <a:srgbClr val="FFFFFF"/>
                </a:solidFill>
                <a:latin typeface="Montserrat"/>
                <a:ea typeface="Montserrat"/>
                <a:cs typeface="Montserrat"/>
                <a:sym typeface="Montserrat"/>
              </a:rPr>
              <a:t>Early morning flights 6-7 AM have the lowest delay rates.</a:t>
            </a:r>
            <a:endParaRPr sz="2100">
              <a:solidFill>
                <a:srgbClr val="FFFFFF"/>
              </a:solidFill>
              <a:latin typeface="Montserrat"/>
              <a:ea typeface="Montserrat"/>
              <a:cs typeface="Montserrat"/>
              <a:sym typeface="Montserrat"/>
            </a:endParaRPr>
          </a:p>
          <a:p>
            <a:pPr marL="914400" marR="0" lvl="1" indent="-361950" algn="l" rtl="0">
              <a:lnSpc>
                <a:spcPct val="120000"/>
              </a:lnSpc>
              <a:spcBef>
                <a:spcPts val="0"/>
              </a:spcBef>
              <a:spcAft>
                <a:spcPts val="0"/>
              </a:spcAft>
              <a:buClr>
                <a:srgbClr val="FFFFFF"/>
              </a:buClr>
              <a:buSzPts val="2100"/>
              <a:buFont typeface="Montserrat"/>
              <a:buChar char="○"/>
            </a:pPr>
            <a:r>
              <a:rPr lang="en-US" sz="2100">
                <a:solidFill>
                  <a:srgbClr val="FFFFFF"/>
                </a:solidFill>
                <a:latin typeface="Montserrat"/>
                <a:ea typeface="Montserrat"/>
                <a:cs typeface="Montserrat"/>
                <a:sym typeface="Montserrat"/>
              </a:rPr>
              <a:t>Peak delay patterns are consistent across top airports</a:t>
            </a:r>
            <a:endParaRPr sz="2100">
              <a:solidFill>
                <a:srgbClr val="FFFFFF"/>
              </a:solidFill>
              <a:latin typeface="Montserrat"/>
              <a:ea typeface="Montserrat"/>
              <a:cs typeface="Montserrat"/>
              <a:sym typeface="Montserrat"/>
            </a:endParaRPr>
          </a:p>
        </p:txBody>
      </p:sp>
      <p:sp>
        <p:nvSpPr>
          <p:cNvPr id="867" name="Google Shape;867;p45"/>
          <p:cNvSpPr/>
          <p:nvPr/>
        </p:nvSpPr>
        <p:spPr>
          <a:xfrm>
            <a:off x="6730800" y="2589900"/>
            <a:ext cx="6334500" cy="7044300"/>
          </a:xfrm>
          <a:prstGeom prst="rect">
            <a:avLst/>
          </a:prstGeom>
          <a:noFill/>
          <a:ln w="28575" cap="flat" cmpd="sng">
            <a:solidFill>
              <a:schemeClr val="lt1"/>
            </a:solidFill>
            <a:prstDash val="lg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ontserrat"/>
              <a:ea typeface="Montserrat"/>
              <a:cs typeface="Montserrat"/>
              <a:sym typeface="Montserrat"/>
            </a:endParaRPr>
          </a:p>
        </p:txBody>
      </p:sp>
      <p:grpSp>
        <p:nvGrpSpPr>
          <p:cNvPr id="868" name="Google Shape;868;p45"/>
          <p:cNvGrpSpPr/>
          <p:nvPr/>
        </p:nvGrpSpPr>
        <p:grpSpPr>
          <a:xfrm>
            <a:off x="10469634" y="1789345"/>
            <a:ext cx="1227111" cy="1231723"/>
            <a:chOff x="7581600" y="4459800"/>
            <a:chExt cx="1570200" cy="1497900"/>
          </a:xfrm>
        </p:grpSpPr>
        <p:sp>
          <p:nvSpPr>
            <p:cNvPr id="869" name="Google Shape;869;p45"/>
            <p:cNvSpPr/>
            <p:nvPr/>
          </p:nvSpPr>
          <p:spPr>
            <a:xfrm>
              <a:off x="7581600" y="4459800"/>
              <a:ext cx="1570200" cy="1497900"/>
            </a:xfrm>
            <a:prstGeom prst="ellipse">
              <a:avLst/>
            </a:prstGeom>
            <a:solidFill>
              <a:srgbClr val="05679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ontserrat"/>
                <a:ea typeface="Montserrat"/>
                <a:cs typeface="Montserrat"/>
                <a:sym typeface="Montserrat"/>
              </a:endParaRPr>
            </a:p>
          </p:txBody>
        </p:sp>
        <p:pic>
          <p:nvPicPr>
            <p:cNvPr id="870" name="Google Shape;870;p45"/>
            <p:cNvPicPr preferRelativeResize="0"/>
            <p:nvPr/>
          </p:nvPicPr>
          <p:blipFill>
            <a:blip r:embed="rId3">
              <a:alphaModFix/>
            </a:blip>
            <a:stretch>
              <a:fillRect/>
            </a:stretch>
          </p:blipFill>
          <p:spPr>
            <a:xfrm>
              <a:off x="7829850" y="4671900"/>
              <a:ext cx="1073700" cy="1073700"/>
            </a:xfrm>
            <a:prstGeom prst="rect">
              <a:avLst/>
            </a:prstGeom>
            <a:noFill/>
            <a:ln>
              <a:noFill/>
            </a:ln>
          </p:spPr>
        </p:pic>
      </p:grpSp>
      <p:sp>
        <p:nvSpPr>
          <p:cNvPr id="871" name="Google Shape;871;p45"/>
          <p:cNvSpPr txBox="1"/>
          <p:nvPr/>
        </p:nvSpPr>
        <p:spPr>
          <a:xfrm>
            <a:off x="496591" y="1745875"/>
            <a:ext cx="7881600" cy="3387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2200" b="1">
                <a:solidFill>
                  <a:srgbClr val="FFFFFF"/>
                </a:solidFill>
                <a:latin typeface="Montserrat"/>
                <a:ea typeface="Montserrat"/>
                <a:cs typeface="Montserrat"/>
                <a:sym typeface="Montserrat"/>
              </a:rPr>
              <a:t>By airport where the flight is arriving at</a:t>
            </a:r>
            <a:endParaRPr sz="600">
              <a:latin typeface="Montserrat"/>
              <a:ea typeface="Montserrat"/>
              <a:cs typeface="Montserrat"/>
              <a:sym typeface="Montserrat"/>
            </a:endParaRPr>
          </a:p>
        </p:txBody>
      </p:sp>
      <p:sp>
        <p:nvSpPr>
          <p:cNvPr id="872" name="Google Shape;872;p45"/>
          <p:cNvSpPr txBox="1"/>
          <p:nvPr/>
        </p:nvSpPr>
        <p:spPr>
          <a:xfrm>
            <a:off x="606626" y="9670800"/>
            <a:ext cx="14021400" cy="2925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1900">
                <a:solidFill>
                  <a:srgbClr val="FFFFFF"/>
                </a:solidFill>
                <a:latin typeface="Open Sans"/>
                <a:ea typeface="Open Sans"/>
                <a:cs typeface="Open Sans"/>
                <a:sym typeface="Open Sans"/>
              </a:rPr>
              <a:t>Passengers can avoid booking peak-hour flights to reduce the risk of delays and cancellations.</a:t>
            </a:r>
            <a:endParaRPr sz="1900">
              <a:latin typeface="Open Sans"/>
              <a:ea typeface="Open Sans"/>
              <a:cs typeface="Open Sans"/>
              <a:sym typeface="Open Sans"/>
            </a:endParaRPr>
          </a:p>
        </p:txBody>
      </p:sp>
      <p:pic>
        <p:nvPicPr>
          <p:cNvPr id="873" name="Google Shape;873;p45"/>
          <p:cNvPicPr preferRelativeResize="0"/>
          <p:nvPr/>
        </p:nvPicPr>
        <p:blipFill>
          <a:blip r:embed="rId4">
            <a:alphaModFix/>
          </a:blip>
          <a:stretch>
            <a:fillRect/>
          </a:stretch>
        </p:blipFill>
        <p:spPr>
          <a:xfrm>
            <a:off x="349301" y="2404229"/>
            <a:ext cx="9934223" cy="6635730"/>
          </a:xfrm>
          <a:prstGeom prst="rect">
            <a:avLst/>
          </a:prstGeom>
          <a:noFill/>
          <a:ln>
            <a:noFill/>
          </a:ln>
        </p:spPr>
      </p:pic>
      <p:sp>
        <p:nvSpPr>
          <p:cNvPr id="874" name="Google Shape;874;p45"/>
          <p:cNvSpPr/>
          <p:nvPr/>
        </p:nvSpPr>
        <p:spPr>
          <a:xfrm>
            <a:off x="7933775" y="4079725"/>
            <a:ext cx="789900" cy="4933800"/>
          </a:xfrm>
          <a:prstGeom prst="roundRect">
            <a:avLst>
              <a:gd name="adj" fmla="val 16667"/>
            </a:avLst>
          </a:prstGeom>
          <a:solidFill>
            <a:srgbClr val="FF0000">
              <a:alpha val="48640"/>
            </a:srgbClr>
          </a:solidFill>
          <a:ln w="19050" cap="flat" cmpd="sng">
            <a:solidFill>
              <a:srgbClr val="FF0000"/>
            </a:solidFill>
            <a:prstDash val="solid"/>
            <a:round/>
            <a:headEnd type="none" w="sm" len="sm"/>
            <a:tailEnd type="none" w="sm" len="sm"/>
          </a:ln>
          <a:effectLst>
            <a:outerShdw blurRad="57150" dist="19050" dir="5400000" algn="bl" rotWithShape="0">
              <a:srgbClr val="000000">
                <a:alpha val="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ontserrat"/>
              <a:ea typeface="Montserrat"/>
              <a:cs typeface="Montserrat"/>
              <a:sym typeface="Montserrat"/>
            </a:endParaRPr>
          </a:p>
        </p:txBody>
      </p:sp>
      <p:sp>
        <p:nvSpPr>
          <p:cNvPr id="875" name="Google Shape;875;p45"/>
          <p:cNvSpPr/>
          <p:nvPr/>
        </p:nvSpPr>
        <p:spPr>
          <a:xfrm>
            <a:off x="1558600" y="2649875"/>
            <a:ext cx="1073700" cy="6363600"/>
          </a:xfrm>
          <a:prstGeom prst="roundRect">
            <a:avLst>
              <a:gd name="adj" fmla="val 16667"/>
            </a:avLst>
          </a:prstGeom>
          <a:solidFill>
            <a:srgbClr val="FF0000">
              <a:alpha val="48640"/>
            </a:srgbClr>
          </a:soli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ontserrat"/>
              <a:ea typeface="Montserrat"/>
              <a:cs typeface="Montserrat"/>
              <a:sym typeface="Montserrat"/>
            </a:endParaRPr>
          </a:p>
        </p:txBody>
      </p:sp>
      <p:sp>
        <p:nvSpPr>
          <p:cNvPr id="876" name="Google Shape;876;p45"/>
          <p:cNvSpPr/>
          <p:nvPr/>
        </p:nvSpPr>
        <p:spPr>
          <a:xfrm>
            <a:off x="3378575" y="6488200"/>
            <a:ext cx="789900" cy="2525400"/>
          </a:xfrm>
          <a:prstGeom prst="roundRect">
            <a:avLst>
              <a:gd name="adj" fmla="val 16667"/>
            </a:avLst>
          </a:prstGeom>
          <a:solidFill>
            <a:srgbClr val="6AA84F">
              <a:alpha val="53640"/>
            </a:srgbClr>
          </a:solidFill>
          <a:ln w="19050"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ontserrat"/>
              <a:ea typeface="Montserrat"/>
              <a:cs typeface="Montserrat"/>
              <a:sym typeface="Montserrat"/>
            </a:endParaRPr>
          </a:p>
        </p:txBody>
      </p:sp>
      <p:sp>
        <p:nvSpPr>
          <p:cNvPr id="877" name="Google Shape;877;p45"/>
          <p:cNvSpPr txBox="1">
            <a:spLocks noGrp="1"/>
          </p:cNvSpPr>
          <p:nvPr>
            <p:ph type="sldNum" idx="12"/>
          </p:nvPr>
        </p:nvSpPr>
        <p:spPr>
          <a:xfrm>
            <a:off x="17113568" y="9499702"/>
            <a:ext cx="1097400" cy="787500"/>
          </a:xfrm>
          <a:prstGeom prst="rect">
            <a:avLst/>
          </a:prstGeom>
        </p:spPr>
        <p:txBody>
          <a:bodyPr spcFirstLastPara="1" wrap="square" lIns="167625" tIns="167625" rIns="167625" bIns="167625" anchor="t" anchorCtr="0">
            <a:noAutofit/>
          </a:bodyPr>
          <a:lstStyle/>
          <a:p>
            <a:pPr marL="0" lvl="0" indent="0" algn="r" rtl="0">
              <a:spcBef>
                <a:spcPts val="0"/>
              </a:spcBef>
              <a:spcAft>
                <a:spcPts val="0"/>
              </a:spcAft>
              <a:buNone/>
            </a:pPr>
            <a:fld id="{00000000-1234-1234-1234-123412341234}" type="slidenum">
              <a:rPr lang="en-US"/>
              <a:t>35</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56793"/>
        </a:solidFill>
        <a:effectLst/>
      </p:bgPr>
    </p:bg>
    <p:spTree>
      <p:nvGrpSpPr>
        <p:cNvPr id="1" name="Shape 219"/>
        <p:cNvGrpSpPr/>
        <p:nvPr/>
      </p:nvGrpSpPr>
      <p:grpSpPr>
        <a:xfrm>
          <a:off x="0" y="0"/>
          <a:ext cx="0" cy="0"/>
          <a:chOff x="0" y="0"/>
          <a:chExt cx="0" cy="0"/>
        </a:xfrm>
      </p:grpSpPr>
      <p:cxnSp>
        <p:nvCxnSpPr>
          <p:cNvPr id="220" name="Google Shape;220;p14"/>
          <p:cNvCxnSpPr/>
          <p:nvPr/>
        </p:nvCxnSpPr>
        <p:spPr>
          <a:xfrm rot="10800000" flipH="1">
            <a:off x="9287402" y="913088"/>
            <a:ext cx="1800000" cy="17700"/>
          </a:xfrm>
          <a:prstGeom prst="straightConnector1">
            <a:avLst/>
          </a:prstGeom>
          <a:noFill/>
          <a:ln w="28575" cap="flat" cmpd="sng">
            <a:solidFill>
              <a:srgbClr val="FFFFFF">
                <a:alpha val="69800"/>
              </a:srgbClr>
            </a:solidFill>
            <a:prstDash val="solid"/>
            <a:round/>
            <a:headEnd type="none" w="sm" len="sm"/>
            <a:tailEnd type="none" w="sm" len="sm"/>
          </a:ln>
        </p:spPr>
      </p:cxnSp>
      <p:sp>
        <p:nvSpPr>
          <p:cNvPr id="221" name="Google Shape;221;p14"/>
          <p:cNvSpPr txBox="1"/>
          <p:nvPr/>
        </p:nvSpPr>
        <p:spPr>
          <a:xfrm>
            <a:off x="288750" y="324500"/>
            <a:ext cx="13753200" cy="7695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5000" b="1">
                <a:solidFill>
                  <a:srgbClr val="FFFFFF"/>
                </a:solidFill>
                <a:latin typeface="Montserrat"/>
                <a:ea typeface="Montserrat"/>
                <a:cs typeface="Montserrat"/>
                <a:sym typeface="Montserrat"/>
              </a:rPr>
              <a:t>Dataset Overview</a:t>
            </a:r>
            <a:endParaRPr sz="5000"/>
          </a:p>
        </p:txBody>
      </p:sp>
      <p:sp>
        <p:nvSpPr>
          <p:cNvPr id="222" name="Google Shape;222;p14"/>
          <p:cNvSpPr txBox="1"/>
          <p:nvPr/>
        </p:nvSpPr>
        <p:spPr>
          <a:xfrm>
            <a:off x="9287400" y="593750"/>
            <a:ext cx="9000600" cy="231000"/>
          </a:xfrm>
          <a:prstGeom prst="rect">
            <a:avLst/>
          </a:prstGeom>
          <a:noFill/>
          <a:ln>
            <a:noFill/>
          </a:ln>
        </p:spPr>
        <p:txBody>
          <a:bodyPr spcFirstLastPara="1" wrap="square" lIns="0" tIns="0" rIns="0" bIns="0" anchor="t" anchorCtr="0">
            <a:spAutoFit/>
          </a:bodyPr>
          <a:lstStyle/>
          <a:p>
            <a:pPr marL="0" lvl="0" indent="0" algn="l" rtl="0">
              <a:lnSpc>
                <a:spcPct val="140000"/>
              </a:lnSpc>
              <a:spcBef>
                <a:spcPts val="0"/>
              </a:spcBef>
              <a:spcAft>
                <a:spcPts val="0"/>
              </a:spcAft>
              <a:buSzPts val="1100"/>
              <a:buNone/>
            </a:pPr>
            <a:r>
              <a:rPr lang="en-US" sz="1500">
                <a:solidFill>
                  <a:srgbClr val="FFFFFF"/>
                </a:solidFill>
                <a:latin typeface="Open Sans"/>
                <a:ea typeface="Open Sans"/>
                <a:cs typeface="Open Sans"/>
                <a:sym typeface="Open Sans"/>
              </a:rPr>
              <a:t>PROJECT OVERVIEW               EDA               MODELS BUILDUP            BUSINESS INSIGHTS</a:t>
            </a:r>
            <a:endParaRPr sz="1500">
              <a:solidFill>
                <a:srgbClr val="FFFFFF"/>
              </a:solidFill>
              <a:latin typeface="Open Sans"/>
              <a:ea typeface="Open Sans"/>
              <a:cs typeface="Open Sans"/>
              <a:sym typeface="Open Sans"/>
            </a:endParaRPr>
          </a:p>
        </p:txBody>
      </p:sp>
      <p:cxnSp>
        <p:nvCxnSpPr>
          <p:cNvPr id="223" name="Google Shape;223;p14"/>
          <p:cNvCxnSpPr/>
          <p:nvPr/>
        </p:nvCxnSpPr>
        <p:spPr>
          <a:xfrm>
            <a:off x="0" y="1426212"/>
            <a:ext cx="18570600" cy="0"/>
          </a:xfrm>
          <a:prstGeom prst="straightConnector1">
            <a:avLst/>
          </a:prstGeom>
          <a:noFill/>
          <a:ln w="19050" cap="flat" cmpd="sng">
            <a:solidFill>
              <a:srgbClr val="FFFFFF"/>
            </a:solidFill>
            <a:prstDash val="solid"/>
            <a:round/>
            <a:headEnd type="none" w="sm" len="sm"/>
            <a:tailEnd type="none" w="sm" len="sm"/>
          </a:ln>
        </p:spPr>
      </p:cxnSp>
      <p:grpSp>
        <p:nvGrpSpPr>
          <p:cNvPr id="224" name="Google Shape;224;p14"/>
          <p:cNvGrpSpPr/>
          <p:nvPr/>
        </p:nvGrpSpPr>
        <p:grpSpPr>
          <a:xfrm>
            <a:off x="-62" y="1254860"/>
            <a:ext cx="18288118" cy="9032149"/>
            <a:chOff x="0" y="-47625"/>
            <a:chExt cx="4816592" cy="2378822"/>
          </a:xfrm>
        </p:grpSpPr>
        <p:sp>
          <p:nvSpPr>
            <p:cNvPr id="225" name="Google Shape;225;p14"/>
            <p:cNvSpPr/>
            <p:nvPr/>
          </p:nvSpPr>
          <p:spPr>
            <a:xfrm>
              <a:off x="0" y="0"/>
              <a:ext cx="4816592" cy="2331197"/>
            </a:xfrm>
            <a:custGeom>
              <a:avLst/>
              <a:gdLst/>
              <a:ahLst/>
              <a:cxnLst/>
              <a:rect l="l" t="t" r="r" b="b"/>
              <a:pathLst>
                <a:path w="4816592" h="2331197" extrusionOk="0">
                  <a:moveTo>
                    <a:pt x="0" y="0"/>
                  </a:moveTo>
                  <a:lnTo>
                    <a:pt x="4816592" y="0"/>
                  </a:lnTo>
                  <a:lnTo>
                    <a:pt x="4816592" y="2331197"/>
                  </a:lnTo>
                  <a:lnTo>
                    <a:pt x="0" y="2331197"/>
                  </a:lnTo>
                  <a:close/>
                </a:path>
              </a:pathLst>
            </a:custGeom>
            <a:solidFill>
              <a:srgbClr val="072B3E"/>
            </a:solidFill>
            <a:ln>
              <a:noFill/>
            </a:ln>
          </p:spPr>
          <p:txBody>
            <a:bodyPr/>
            <a:lstStyle/>
            <a:p>
              <a:endParaRPr lang="en-US"/>
            </a:p>
          </p:txBody>
        </p:sp>
        <p:sp>
          <p:nvSpPr>
            <p:cNvPr id="226" name="Google Shape;226;p14"/>
            <p:cNvSpPr txBox="1"/>
            <p:nvPr/>
          </p:nvSpPr>
          <p:spPr>
            <a:xfrm>
              <a:off x="0" y="-47625"/>
              <a:ext cx="4816500" cy="2378700"/>
            </a:xfrm>
            <a:prstGeom prst="rect">
              <a:avLst/>
            </a:prstGeom>
            <a:noFill/>
            <a:ln>
              <a:noFill/>
            </a:ln>
          </p:spPr>
          <p:txBody>
            <a:bodyPr spcFirstLastPara="1" wrap="square" lIns="50800" tIns="50800" rIns="50800" bIns="50800" anchor="ctr" anchorCtr="0">
              <a:noAutofit/>
            </a:bodyPr>
            <a:lstStyle/>
            <a:p>
              <a:pPr marL="0" marR="0" lvl="0" indent="0" algn="ctr" rtl="0">
                <a:lnSpc>
                  <a:spcPct val="155555"/>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27" name="Google Shape;227;p14"/>
          <p:cNvSpPr/>
          <p:nvPr/>
        </p:nvSpPr>
        <p:spPr>
          <a:xfrm>
            <a:off x="521325" y="2162478"/>
            <a:ext cx="5427300" cy="7397069"/>
          </a:xfrm>
          <a:prstGeom prst="rect">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ontserrat"/>
              <a:ea typeface="Montserrat"/>
              <a:cs typeface="Montserrat"/>
              <a:sym typeface="Montserrat"/>
            </a:endParaRPr>
          </a:p>
        </p:txBody>
      </p:sp>
      <p:sp>
        <p:nvSpPr>
          <p:cNvPr id="228" name="Google Shape;228;p14"/>
          <p:cNvSpPr/>
          <p:nvPr/>
        </p:nvSpPr>
        <p:spPr>
          <a:xfrm>
            <a:off x="507275" y="2162475"/>
            <a:ext cx="5427300" cy="1257600"/>
          </a:xfrm>
          <a:prstGeom prst="rect">
            <a:avLst/>
          </a:prstGeom>
          <a:solidFill>
            <a:srgbClr val="0D70A0"/>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ontserrat"/>
              <a:ea typeface="Montserrat"/>
              <a:cs typeface="Montserrat"/>
              <a:sym typeface="Montserrat"/>
            </a:endParaRPr>
          </a:p>
        </p:txBody>
      </p:sp>
      <p:sp>
        <p:nvSpPr>
          <p:cNvPr id="229" name="Google Shape;229;p14"/>
          <p:cNvSpPr txBox="1"/>
          <p:nvPr/>
        </p:nvSpPr>
        <p:spPr>
          <a:xfrm>
            <a:off x="654975" y="2371500"/>
            <a:ext cx="4785000" cy="895800"/>
          </a:xfrm>
          <a:prstGeom prst="rect">
            <a:avLst/>
          </a:prstGeom>
          <a:noFill/>
          <a:ln>
            <a:noFill/>
          </a:ln>
        </p:spPr>
        <p:txBody>
          <a:bodyPr spcFirstLastPara="1" wrap="square" lIns="91425" tIns="91425" rIns="91425" bIns="91425" anchor="t" anchorCtr="0">
            <a:spAutoFit/>
          </a:bodyPr>
          <a:lstStyle/>
          <a:p>
            <a:pPr marL="0" lvl="0" indent="0" algn="ctr" rtl="0">
              <a:lnSpc>
                <a:spcPct val="120000"/>
              </a:lnSpc>
              <a:spcBef>
                <a:spcPts val="0"/>
              </a:spcBef>
              <a:spcAft>
                <a:spcPts val="0"/>
              </a:spcAft>
              <a:buNone/>
            </a:pPr>
            <a:r>
              <a:rPr lang="en-US" sz="2100" b="1">
                <a:solidFill>
                  <a:schemeClr val="lt1"/>
                </a:solidFill>
                <a:latin typeface="Montserrat"/>
                <a:ea typeface="Montserrat"/>
                <a:cs typeface="Montserrat"/>
                <a:sym typeface="Montserrat"/>
              </a:rPr>
              <a:t>Airline Delay and Cancellation Data (2009-2018)</a:t>
            </a:r>
            <a:endParaRPr sz="2100" b="1">
              <a:solidFill>
                <a:schemeClr val="dk1"/>
              </a:solidFill>
              <a:latin typeface="Montserrat"/>
              <a:ea typeface="Montserrat"/>
              <a:cs typeface="Montserrat"/>
              <a:sym typeface="Montserrat"/>
            </a:endParaRPr>
          </a:p>
        </p:txBody>
      </p:sp>
      <p:sp>
        <p:nvSpPr>
          <p:cNvPr id="230" name="Google Shape;230;p14"/>
          <p:cNvSpPr/>
          <p:nvPr/>
        </p:nvSpPr>
        <p:spPr>
          <a:xfrm>
            <a:off x="6437025" y="2171990"/>
            <a:ext cx="5427300" cy="7397100"/>
          </a:xfrm>
          <a:prstGeom prst="rect">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ontserrat"/>
              <a:ea typeface="Montserrat"/>
              <a:cs typeface="Montserrat"/>
              <a:sym typeface="Montserrat"/>
            </a:endParaRPr>
          </a:p>
        </p:txBody>
      </p:sp>
      <p:sp>
        <p:nvSpPr>
          <p:cNvPr id="231" name="Google Shape;231;p14"/>
          <p:cNvSpPr/>
          <p:nvPr/>
        </p:nvSpPr>
        <p:spPr>
          <a:xfrm>
            <a:off x="6422975" y="2171988"/>
            <a:ext cx="5427300" cy="1257600"/>
          </a:xfrm>
          <a:prstGeom prst="rect">
            <a:avLst/>
          </a:prstGeom>
          <a:solidFill>
            <a:srgbClr val="0D70A0"/>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ontserrat"/>
              <a:ea typeface="Montserrat"/>
              <a:cs typeface="Montserrat"/>
              <a:sym typeface="Montserrat"/>
            </a:endParaRPr>
          </a:p>
        </p:txBody>
      </p:sp>
      <p:sp>
        <p:nvSpPr>
          <p:cNvPr id="232" name="Google Shape;232;p14"/>
          <p:cNvSpPr txBox="1"/>
          <p:nvPr/>
        </p:nvSpPr>
        <p:spPr>
          <a:xfrm>
            <a:off x="6751150" y="2529300"/>
            <a:ext cx="6844200" cy="523200"/>
          </a:xfrm>
          <a:prstGeom prst="rect">
            <a:avLst/>
          </a:prstGeom>
          <a:noFill/>
          <a:ln>
            <a:noFill/>
          </a:ln>
        </p:spPr>
        <p:txBody>
          <a:bodyPr spcFirstLastPara="1" wrap="square" lIns="91425" tIns="91425" rIns="91425" bIns="91425" anchor="t" anchorCtr="0">
            <a:spAutoFit/>
          </a:bodyPr>
          <a:lstStyle/>
          <a:p>
            <a:pPr marL="0" lvl="0" indent="0" algn="l" rtl="0">
              <a:lnSpc>
                <a:spcPct val="120000"/>
              </a:lnSpc>
              <a:spcBef>
                <a:spcPts val="0"/>
              </a:spcBef>
              <a:spcAft>
                <a:spcPts val="0"/>
              </a:spcAft>
              <a:buNone/>
            </a:pPr>
            <a:r>
              <a:rPr lang="en-US" sz="2200" b="1">
                <a:solidFill>
                  <a:schemeClr val="lt1"/>
                </a:solidFill>
                <a:latin typeface="Montserrat"/>
                <a:ea typeface="Montserrat"/>
                <a:cs typeface="Montserrat"/>
                <a:sym typeface="Montserrat"/>
              </a:rPr>
              <a:t> Flight Delay Dataset (2018-2022)</a:t>
            </a:r>
            <a:endParaRPr sz="2200" b="1">
              <a:solidFill>
                <a:schemeClr val="dk1"/>
              </a:solidFill>
              <a:latin typeface="Montserrat"/>
              <a:ea typeface="Montserrat"/>
              <a:cs typeface="Montserrat"/>
              <a:sym typeface="Montserrat"/>
            </a:endParaRPr>
          </a:p>
        </p:txBody>
      </p:sp>
      <p:sp>
        <p:nvSpPr>
          <p:cNvPr id="233" name="Google Shape;233;p14"/>
          <p:cNvSpPr txBox="1"/>
          <p:nvPr/>
        </p:nvSpPr>
        <p:spPr>
          <a:xfrm>
            <a:off x="6591275" y="3869700"/>
            <a:ext cx="5090700" cy="4032900"/>
          </a:xfrm>
          <a:prstGeom prst="rect">
            <a:avLst/>
          </a:prstGeom>
          <a:noFill/>
          <a:ln>
            <a:noFill/>
          </a:ln>
        </p:spPr>
        <p:txBody>
          <a:bodyPr spcFirstLastPara="1" wrap="square" lIns="91425" tIns="91425" rIns="91425" bIns="91425" anchor="t" anchorCtr="0">
            <a:spAutoFit/>
          </a:bodyPr>
          <a:lstStyle/>
          <a:p>
            <a:pPr marL="457200" lvl="0" indent="-355600" algn="l" rtl="0">
              <a:lnSpc>
                <a:spcPct val="115000"/>
              </a:lnSpc>
              <a:spcBef>
                <a:spcPts val="0"/>
              </a:spcBef>
              <a:spcAft>
                <a:spcPts val="0"/>
              </a:spcAft>
              <a:buClr>
                <a:schemeClr val="lt1"/>
              </a:buClr>
              <a:buSzPts val="2000"/>
              <a:buFont typeface="Montserrat"/>
              <a:buChar char="●"/>
            </a:pPr>
            <a:r>
              <a:rPr lang="en-US" sz="2000">
                <a:solidFill>
                  <a:schemeClr val="lt1"/>
                </a:solidFill>
                <a:latin typeface="Montserrat"/>
                <a:ea typeface="Montserrat"/>
                <a:cs typeface="Montserrat"/>
                <a:sym typeface="Montserrat"/>
              </a:rPr>
              <a:t>This dataset provides detailed flight delay and cancellation data from 2018 to 2022, capturing key trends and performance metrics in the airline industry. </a:t>
            </a:r>
            <a:endParaRPr sz="2000">
              <a:solidFill>
                <a:schemeClr val="lt1"/>
              </a:solidFill>
              <a:latin typeface="Montserrat"/>
              <a:ea typeface="Montserrat"/>
              <a:cs typeface="Montserrat"/>
              <a:sym typeface="Montserrat"/>
            </a:endParaRPr>
          </a:p>
          <a:p>
            <a:pPr marL="0" lvl="0" indent="0" algn="l" rtl="0">
              <a:lnSpc>
                <a:spcPct val="115000"/>
              </a:lnSpc>
              <a:spcBef>
                <a:spcPts val="0"/>
              </a:spcBef>
              <a:spcAft>
                <a:spcPts val="0"/>
              </a:spcAft>
              <a:buNone/>
            </a:pPr>
            <a:endParaRPr sz="2000">
              <a:solidFill>
                <a:schemeClr val="lt1"/>
              </a:solidFill>
              <a:latin typeface="Montserrat"/>
              <a:ea typeface="Montserrat"/>
              <a:cs typeface="Montserrat"/>
              <a:sym typeface="Montserrat"/>
            </a:endParaRPr>
          </a:p>
          <a:p>
            <a:pPr marL="0" lvl="0" indent="0" algn="l" rtl="0">
              <a:lnSpc>
                <a:spcPct val="115000"/>
              </a:lnSpc>
              <a:spcBef>
                <a:spcPts val="0"/>
              </a:spcBef>
              <a:spcAft>
                <a:spcPts val="0"/>
              </a:spcAft>
              <a:buNone/>
            </a:pPr>
            <a:endParaRPr sz="2000">
              <a:solidFill>
                <a:schemeClr val="lt1"/>
              </a:solidFill>
              <a:latin typeface="Montserrat"/>
              <a:ea typeface="Montserrat"/>
              <a:cs typeface="Montserrat"/>
              <a:sym typeface="Montserrat"/>
            </a:endParaRPr>
          </a:p>
          <a:p>
            <a:pPr marL="457200" lvl="0" indent="-355600" algn="l" rtl="0">
              <a:lnSpc>
                <a:spcPct val="115000"/>
              </a:lnSpc>
              <a:spcBef>
                <a:spcPts val="0"/>
              </a:spcBef>
              <a:spcAft>
                <a:spcPts val="0"/>
              </a:spcAft>
              <a:buClr>
                <a:schemeClr val="lt1"/>
              </a:buClr>
              <a:buSzPts val="2000"/>
              <a:buFont typeface="Montserrat"/>
              <a:buChar char="●"/>
            </a:pPr>
            <a:r>
              <a:rPr lang="en-US" sz="2000">
                <a:solidFill>
                  <a:schemeClr val="lt1"/>
                </a:solidFill>
                <a:latin typeface="Montserrat"/>
                <a:ea typeface="Montserrat"/>
                <a:cs typeface="Montserrat"/>
                <a:sym typeface="Montserrat"/>
              </a:rPr>
              <a:t>Variables include flight date, carriers, flight time information (depature and arrival time) , flight status etc.</a:t>
            </a:r>
            <a:endParaRPr sz="2000">
              <a:solidFill>
                <a:schemeClr val="lt1"/>
              </a:solidFill>
              <a:latin typeface="Montserrat"/>
              <a:ea typeface="Montserrat"/>
              <a:cs typeface="Montserrat"/>
              <a:sym typeface="Montserrat"/>
            </a:endParaRPr>
          </a:p>
        </p:txBody>
      </p:sp>
      <p:sp>
        <p:nvSpPr>
          <p:cNvPr id="234" name="Google Shape;234;p14"/>
          <p:cNvSpPr txBox="1"/>
          <p:nvPr/>
        </p:nvSpPr>
        <p:spPr>
          <a:xfrm>
            <a:off x="535375" y="3869700"/>
            <a:ext cx="5090700" cy="4386900"/>
          </a:xfrm>
          <a:prstGeom prst="rect">
            <a:avLst/>
          </a:prstGeom>
          <a:noFill/>
          <a:ln>
            <a:noFill/>
          </a:ln>
        </p:spPr>
        <p:txBody>
          <a:bodyPr spcFirstLastPara="1" wrap="square" lIns="91425" tIns="91425" rIns="91425" bIns="91425" anchor="t" anchorCtr="0">
            <a:spAutoFit/>
          </a:bodyPr>
          <a:lstStyle/>
          <a:p>
            <a:pPr marL="457200" lvl="0" indent="-355600" algn="l" rtl="0">
              <a:lnSpc>
                <a:spcPct val="115000"/>
              </a:lnSpc>
              <a:spcBef>
                <a:spcPts val="0"/>
              </a:spcBef>
              <a:spcAft>
                <a:spcPts val="0"/>
              </a:spcAft>
              <a:buClr>
                <a:schemeClr val="lt1"/>
              </a:buClr>
              <a:buSzPts val="2000"/>
              <a:buFont typeface="Montserrat"/>
              <a:buChar char="●"/>
            </a:pPr>
            <a:r>
              <a:rPr lang="en-US" sz="2000">
                <a:solidFill>
                  <a:schemeClr val="lt1"/>
                </a:solidFill>
                <a:latin typeface="Montserrat"/>
                <a:ea typeface="Montserrat"/>
                <a:cs typeface="Montserrat"/>
                <a:sym typeface="Montserrat"/>
              </a:rPr>
              <a:t>This dataset offers a comprehensive overview of flight delays and cancellations over a decade, from 2009 to 2018. </a:t>
            </a:r>
            <a:endParaRPr sz="2000">
              <a:solidFill>
                <a:schemeClr val="lt1"/>
              </a:solidFill>
              <a:latin typeface="Montserrat"/>
              <a:ea typeface="Montserrat"/>
              <a:cs typeface="Montserrat"/>
              <a:sym typeface="Montserrat"/>
            </a:endParaRPr>
          </a:p>
          <a:p>
            <a:pPr marL="457200" lvl="0" indent="0" algn="l" rtl="0">
              <a:lnSpc>
                <a:spcPct val="115000"/>
              </a:lnSpc>
              <a:spcBef>
                <a:spcPts val="0"/>
              </a:spcBef>
              <a:spcAft>
                <a:spcPts val="0"/>
              </a:spcAft>
              <a:buNone/>
            </a:pPr>
            <a:endParaRPr sz="2000">
              <a:solidFill>
                <a:schemeClr val="lt1"/>
              </a:solidFill>
              <a:latin typeface="Montserrat"/>
              <a:ea typeface="Montserrat"/>
              <a:cs typeface="Montserrat"/>
              <a:sym typeface="Montserrat"/>
            </a:endParaRPr>
          </a:p>
          <a:p>
            <a:pPr marL="457200" lvl="0" indent="0" algn="l" rtl="0">
              <a:lnSpc>
                <a:spcPct val="115000"/>
              </a:lnSpc>
              <a:spcBef>
                <a:spcPts val="0"/>
              </a:spcBef>
              <a:spcAft>
                <a:spcPts val="0"/>
              </a:spcAft>
              <a:buNone/>
            </a:pPr>
            <a:endParaRPr sz="2000">
              <a:solidFill>
                <a:schemeClr val="lt1"/>
              </a:solidFill>
              <a:latin typeface="Montserrat"/>
              <a:ea typeface="Montserrat"/>
              <a:cs typeface="Montserrat"/>
              <a:sym typeface="Montserrat"/>
            </a:endParaRPr>
          </a:p>
          <a:p>
            <a:pPr marL="457200" lvl="0" indent="-355600" algn="l" rtl="0">
              <a:lnSpc>
                <a:spcPct val="115000"/>
              </a:lnSpc>
              <a:spcBef>
                <a:spcPts val="0"/>
              </a:spcBef>
              <a:spcAft>
                <a:spcPts val="0"/>
              </a:spcAft>
              <a:buClr>
                <a:schemeClr val="lt1"/>
              </a:buClr>
              <a:buSzPts val="2000"/>
              <a:buFont typeface="Montserrat"/>
              <a:buChar char="●"/>
            </a:pPr>
            <a:r>
              <a:rPr lang="en-US" sz="2000">
                <a:solidFill>
                  <a:schemeClr val="lt1"/>
                </a:solidFill>
                <a:latin typeface="Montserrat"/>
                <a:ea typeface="Montserrat"/>
                <a:cs typeface="Montserrat"/>
                <a:sym typeface="Montserrat"/>
              </a:rPr>
              <a:t>Key features include flight dates, origin and destination airports, delay durations, and reasons for cancellations, providing valuable insights into long-term trends in airline performance.</a:t>
            </a:r>
            <a:endParaRPr sz="2000">
              <a:solidFill>
                <a:schemeClr val="lt1"/>
              </a:solidFill>
              <a:latin typeface="Montserrat"/>
              <a:ea typeface="Montserrat"/>
              <a:cs typeface="Montserrat"/>
              <a:sym typeface="Montserrat"/>
            </a:endParaRPr>
          </a:p>
        </p:txBody>
      </p:sp>
      <p:sp>
        <p:nvSpPr>
          <p:cNvPr id="235" name="Google Shape;235;p14"/>
          <p:cNvSpPr/>
          <p:nvPr/>
        </p:nvSpPr>
        <p:spPr>
          <a:xfrm>
            <a:off x="12273250" y="2190590"/>
            <a:ext cx="5427300" cy="7397100"/>
          </a:xfrm>
          <a:prstGeom prst="rect">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ontserrat"/>
              <a:ea typeface="Montserrat"/>
              <a:cs typeface="Montserrat"/>
              <a:sym typeface="Montserrat"/>
            </a:endParaRPr>
          </a:p>
        </p:txBody>
      </p:sp>
      <p:sp>
        <p:nvSpPr>
          <p:cNvPr id="236" name="Google Shape;236;p14"/>
          <p:cNvSpPr/>
          <p:nvPr/>
        </p:nvSpPr>
        <p:spPr>
          <a:xfrm>
            <a:off x="12259200" y="2190588"/>
            <a:ext cx="5427300" cy="1257600"/>
          </a:xfrm>
          <a:prstGeom prst="rect">
            <a:avLst/>
          </a:prstGeom>
          <a:solidFill>
            <a:srgbClr val="0D70A0"/>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ontserrat"/>
              <a:ea typeface="Montserrat"/>
              <a:cs typeface="Montserrat"/>
              <a:sym typeface="Montserrat"/>
            </a:endParaRPr>
          </a:p>
        </p:txBody>
      </p:sp>
      <p:sp>
        <p:nvSpPr>
          <p:cNvPr id="237" name="Google Shape;237;p14"/>
          <p:cNvSpPr txBox="1"/>
          <p:nvPr/>
        </p:nvSpPr>
        <p:spPr>
          <a:xfrm>
            <a:off x="12316225" y="2342988"/>
            <a:ext cx="5427300" cy="895800"/>
          </a:xfrm>
          <a:prstGeom prst="rect">
            <a:avLst/>
          </a:prstGeom>
          <a:noFill/>
          <a:ln>
            <a:noFill/>
          </a:ln>
        </p:spPr>
        <p:txBody>
          <a:bodyPr spcFirstLastPara="1" wrap="square" lIns="91425" tIns="91425" rIns="91425" bIns="91425" anchor="t" anchorCtr="0">
            <a:spAutoFit/>
          </a:bodyPr>
          <a:lstStyle/>
          <a:p>
            <a:pPr marL="0" lvl="0" indent="0" algn="ctr" rtl="0">
              <a:lnSpc>
                <a:spcPct val="120000"/>
              </a:lnSpc>
              <a:spcBef>
                <a:spcPts val="0"/>
              </a:spcBef>
              <a:spcAft>
                <a:spcPts val="0"/>
              </a:spcAft>
              <a:buNone/>
            </a:pPr>
            <a:r>
              <a:rPr lang="en-US" sz="2100" b="1">
                <a:solidFill>
                  <a:schemeClr val="lt1"/>
                </a:solidFill>
                <a:latin typeface="Montserrat"/>
                <a:ea typeface="Montserrat"/>
                <a:cs typeface="Montserrat"/>
                <a:sym typeface="Montserrat"/>
              </a:rPr>
              <a:t>Flight Delay and Cancellation Data (2019-2023)</a:t>
            </a:r>
            <a:endParaRPr sz="2100" b="1">
              <a:solidFill>
                <a:schemeClr val="dk1"/>
              </a:solidFill>
              <a:latin typeface="Montserrat"/>
              <a:ea typeface="Montserrat"/>
              <a:cs typeface="Montserrat"/>
              <a:sym typeface="Montserrat"/>
            </a:endParaRPr>
          </a:p>
        </p:txBody>
      </p:sp>
      <p:sp>
        <p:nvSpPr>
          <p:cNvPr id="238" name="Google Shape;238;p14"/>
          <p:cNvSpPr txBox="1"/>
          <p:nvPr/>
        </p:nvSpPr>
        <p:spPr>
          <a:xfrm>
            <a:off x="12364425" y="3869688"/>
            <a:ext cx="5090700" cy="4386900"/>
          </a:xfrm>
          <a:prstGeom prst="rect">
            <a:avLst/>
          </a:prstGeom>
          <a:noFill/>
          <a:ln>
            <a:noFill/>
          </a:ln>
        </p:spPr>
        <p:txBody>
          <a:bodyPr spcFirstLastPara="1" wrap="square" lIns="91425" tIns="91425" rIns="91425" bIns="91425" anchor="t" anchorCtr="0">
            <a:spAutoFit/>
          </a:bodyPr>
          <a:lstStyle/>
          <a:p>
            <a:pPr marL="457200" lvl="0" indent="-355600" algn="l" rtl="0">
              <a:lnSpc>
                <a:spcPct val="115000"/>
              </a:lnSpc>
              <a:spcBef>
                <a:spcPts val="0"/>
              </a:spcBef>
              <a:spcAft>
                <a:spcPts val="0"/>
              </a:spcAft>
              <a:buClr>
                <a:schemeClr val="lt1"/>
              </a:buClr>
              <a:buSzPts val="2000"/>
              <a:buFont typeface="Montserrat"/>
              <a:buChar char="●"/>
            </a:pPr>
            <a:r>
              <a:rPr lang="en-US" sz="2000">
                <a:solidFill>
                  <a:schemeClr val="lt1"/>
                </a:solidFill>
                <a:latin typeface="Montserrat"/>
                <a:ea typeface="Montserrat"/>
                <a:cs typeface="Montserrat"/>
                <a:sym typeface="Montserrat"/>
              </a:rPr>
              <a:t>This dataset covers flight delays and cancellations from 2019 to 2023, reflecting recent trends in the airline industry, including the impact of the COVID-19 pandemic. </a:t>
            </a:r>
            <a:endParaRPr sz="2000">
              <a:solidFill>
                <a:schemeClr val="lt1"/>
              </a:solidFill>
              <a:latin typeface="Montserrat"/>
              <a:ea typeface="Montserrat"/>
              <a:cs typeface="Montserrat"/>
              <a:sym typeface="Montserrat"/>
            </a:endParaRPr>
          </a:p>
          <a:p>
            <a:pPr marL="0" lvl="0" indent="0" algn="l" rtl="0">
              <a:lnSpc>
                <a:spcPct val="115000"/>
              </a:lnSpc>
              <a:spcBef>
                <a:spcPts val="0"/>
              </a:spcBef>
              <a:spcAft>
                <a:spcPts val="0"/>
              </a:spcAft>
              <a:buNone/>
            </a:pPr>
            <a:endParaRPr sz="2000">
              <a:solidFill>
                <a:schemeClr val="lt1"/>
              </a:solidFill>
              <a:latin typeface="Montserrat"/>
              <a:ea typeface="Montserrat"/>
              <a:cs typeface="Montserrat"/>
              <a:sym typeface="Montserrat"/>
            </a:endParaRPr>
          </a:p>
          <a:p>
            <a:pPr marL="0" lvl="0" indent="0" algn="l" rtl="0">
              <a:lnSpc>
                <a:spcPct val="115000"/>
              </a:lnSpc>
              <a:spcBef>
                <a:spcPts val="0"/>
              </a:spcBef>
              <a:spcAft>
                <a:spcPts val="0"/>
              </a:spcAft>
              <a:buNone/>
            </a:pPr>
            <a:endParaRPr sz="2000">
              <a:solidFill>
                <a:schemeClr val="lt1"/>
              </a:solidFill>
              <a:latin typeface="Montserrat"/>
              <a:ea typeface="Montserrat"/>
              <a:cs typeface="Montserrat"/>
              <a:sym typeface="Montserrat"/>
            </a:endParaRPr>
          </a:p>
          <a:p>
            <a:pPr marL="457200" lvl="0" indent="-355600" algn="l" rtl="0">
              <a:lnSpc>
                <a:spcPct val="115000"/>
              </a:lnSpc>
              <a:spcBef>
                <a:spcPts val="0"/>
              </a:spcBef>
              <a:spcAft>
                <a:spcPts val="0"/>
              </a:spcAft>
              <a:buClr>
                <a:schemeClr val="lt1"/>
              </a:buClr>
              <a:buSzPts val="2000"/>
              <a:buFont typeface="Montserrat"/>
              <a:buChar char="●"/>
            </a:pPr>
            <a:r>
              <a:rPr lang="en-US" sz="2000">
                <a:solidFill>
                  <a:schemeClr val="lt1"/>
                </a:solidFill>
                <a:latin typeface="Montserrat"/>
                <a:ea typeface="Montserrat"/>
                <a:cs typeface="Montserrat"/>
                <a:sym typeface="Montserrat"/>
              </a:rPr>
              <a:t>Variables include flight routes (origin, destination), time ranges for events (minutes, local time), delay and cancellation reasons/attributions (limited).</a:t>
            </a:r>
            <a:endParaRPr sz="2000">
              <a:solidFill>
                <a:schemeClr val="lt1"/>
              </a:solidFill>
              <a:latin typeface="Montserrat"/>
              <a:ea typeface="Montserrat"/>
              <a:cs typeface="Montserrat"/>
              <a:sym typeface="Montserrat"/>
            </a:endParaRPr>
          </a:p>
        </p:txBody>
      </p:sp>
      <p:sp>
        <p:nvSpPr>
          <p:cNvPr id="239" name="Google Shape;239;p14"/>
          <p:cNvSpPr txBox="1">
            <a:spLocks noGrp="1"/>
          </p:cNvSpPr>
          <p:nvPr>
            <p:ph type="sldNum" idx="12"/>
          </p:nvPr>
        </p:nvSpPr>
        <p:spPr>
          <a:xfrm>
            <a:off x="17113568" y="9499702"/>
            <a:ext cx="1097400" cy="787500"/>
          </a:xfrm>
          <a:prstGeom prst="rect">
            <a:avLst/>
          </a:prstGeom>
        </p:spPr>
        <p:txBody>
          <a:bodyPr spcFirstLastPara="1" wrap="square" lIns="167625" tIns="167625" rIns="167625" bIns="167625" anchor="t" anchorCtr="0">
            <a:noAutofit/>
          </a:bodyPr>
          <a:lstStyle/>
          <a:p>
            <a:pPr marL="0" lvl="0" indent="0" algn="r" rtl="0">
              <a:spcBef>
                <a:spcPts val="0"/>
              </a:spcBef>
              <a:spcAft>
                <a:spcPts val="0"/>
              </a:spcAft>
              <a:buNone/>
            </a:pPr>
            <a:fld id="{00000000-1234-1234-1234-123412341234}" type="slidenum">
              <a:rPr lang="en-US"/>
              <a:t>4</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D70A0"/>
        </a:solidFill>
        <a:effectLst/>
      </p:bgPr>
    </p:bg>
    <p:spTree>
      <p:nvGrpSpPr>
        <p:cNvPr id="1" name="Shape 243"/>
        <p:cNvGrpSpPr/>
        <p:nvPr/>
      </p:nvGrpSpPr>
      <p:grpSpPr>
        <a:xfrm>
          <a:off x="0" y="0"/>
          <a:ext cx="0" cy="0"/>
          <a:chOff x="0" y="0"/>
          <a:chExt cx="0" cy="0"/>
        </a:xfrm>
      </p:grpSpPr>
      <p:sp>
        <p:nvSpPr>
          <p:cNvPr id="244" name="Google Shape;244;p15"/>
          <p:cNvSpPr txBox="1"/>
          <p:nvPr/>
        </p:nvSpPr>
        <p:spPr>
          <a:xfrm>
            <a:off x="1020550" y="3126100"/>
            <a:ext cx="15285900" cy="4885500"/>
          </a:xfrm>
          <a:prstGeom prst="rect">
            <a:avLst/>
          </a:prstGeom>
          <a:noFill/>
          <a:ln>
            <a:noFill/>
          </a:ln>
        </p:spPr>
        <p:txBody>
          <a:bodyPr spcFirstLastPara="1" wrap="square" lIns="0" tIns="0" rIns="0" bIns="0" anchor="t" anchorCtr="0">
            <a:spAutoFit/>
          </a:bodyPr>
          <a:lstStyle/>
          <a:p>
            <a:pPr marL="0" lvl="0" indent="0" algn="ctr" rtl="0">
              <a:lnSpc>
                <a:spcPct val="120000"/>
              </a:lnSpc>
              <a:spcBef>
                <a:spcPts val="0"/>
              </a:spcBef>
              <a:spcAft>
                <a:spcPts val="0"/>
              </a:spcAft>
              <a:buSzPts val="1100"/>
              <a:buNone/>
            </a:pPr>
            <a:r>
              <a:rPr lang="en-US" sz="6900" b="1">
                <a:solidFill>
                  <a:srgbClr val="FFFFFF"/>
                </a:solidFill>
                <a:latin typeface="Montserrat"/>
                <a:ea typeface="Montserrat"/>
                <a:cs typeface="Montserrat"/>
                <a:sym typeface="Montserrat"/>
              </a:rPr>
              <a:t>ANALYSIS I. </a:t>
            </a:r>
            <a:endParaRPr sz="6900" b="1">
              <a:solidFill>
                <a:srgbClr val="FFFFFF"/>
              </a:solidFill>
              <a:latin typeface="Montserrat"/>
              <a:ea typeface="Montserrat"/>
              <a:cs typeface="Montserrat"/>
              <a:sym typeface="Montserrat"/>
            </a:endParaRPr>
          </a:p>
          <a:p>
            <a:pPr marL="0" lvl="0" indent="0" algn="ctr" rtl="0">
              <a:lnSpc>
                <a:spcPct val="120000"/>
              </a:lnSpc>
              <a:spcBef>
                <a:spcPts val="0"/>
              </a:spcBef>
              <a:spcAft>
                <a:spcPts val="0"/>
              </a:spcAft>
              <a:buClr>
                <a:schemeClr val="dk1"/>
              </a:buClr>
              <a:buSzPts val="1100"/>
              <a:buFont typeface="Arial"/>
              <a:buNone/>
            </a:pPr>
            <a:r>
              <a:rPr lang="en-US" sz="6900" b="1">
                <a:solidFill>
                  <a:srgbClr val="FFFFFF"/>
                </a:solidFill>
                <a:latin typeface="Montserrat"/>
                <a:ea typeface="Montserrat"/>
                <a:cs typeface="Montserrat"/>
                <a:sym typeface="Montserrat"/>
              </a:rPr>
              <a:t>Exploratory &amp; Data Analysis</a:t>
            </a:r>
            <a:endParaRPr sz="6900" b="1">
              <a:solidFill>
                <a:srgbClr val="FFFFFF"/>
              </a:solidFill>
              <a:latin typeface="Montserrat"/>
              <a:ea typeface="Montserrat"/>
              <a:cs typeface="Montserrat"/>
              <a:sym typeface="Montserrat"/>
            </a:endParaRPr>
          </a:p>
          <a:p>
            <a:pPr marL="0" lvl="0" indent="0" algn="ctr" rtl="0">
              <a:lnSpc>
                <a:spcPct val="120000"/>
              </a:lnSpc>
              <a:spcBef>
                <a:spcPts val="0"/>
              </a:spcBef>
              <a:spcAft>
                <a:spcPts val="0"/>
              </a:spcAft>
              <a:buClr>
                <a:schemeClr val="dk1"/>
              </a:buClr>
              <a:buSzPts val="1100"/>
              <a:buFont typeface="Arial"/>
              <a:buNone/>
            </a:pPr>
            <a:endParaRPr sz="6900" b="1">
              <a:solidFill>
                <a:srgbClr val="FFFFFF"/>
              </a:solidFill>
              <a:latin typeface="Montserrat"/>
              <a:ea typeface="Montserrat"/>
              <a:cs typeface="Montserrat"/>
              <a:sym typeface="Montserrat"/>
            </a:endParaRPr>
          </a:p>
          <a:p>
            <a:pPr marL="0" marR="0" lvl="0" indent="0" algn="ctr" rtl="0">
              <a:lnSpc>
                <a:spcPct val="120000"/>
              </a:lnSpc>
              <a:spcBef>
                <a:spcPts val="0"/>
              </a:spcBef>
              <a:spcAft>
                <a:spcPts val="0"/>
              </a:spcAft>
              <a:buNone/>
            </a:pPr>
            <a:endParaRPr sz="6900" b="1">
              <a:solidFill>
                <a:srgbClr val="FFFFFF"/>
              </a:solidFill>
              <a:latin typeface="Montserrat"/>
              <a:ea typeface="Montserrat"/>
              <a:cs typeface="Montserrat"/>
              <a:sym typeface="Montserrat"/>
            </a:endParaRPr>
          </a:p>
        </p:txBody>
      </p:sp>
      <p:pic>
        <p:nvPicPr>
          <p:cNvPr id="245" name="Google Shape;245;p15"/>
          <p:cNvPicPr preferRelativeResize="0"/>
          <p:nvPr/>
        </p:nvPicPr>
        <p:blipFill>
          <a:blip r:embed="rId3">
            <a:alphaModFix/>
          </a:blip>
          <a:stretch>
            <a:fillRect/>
          </a:stretch>
        </p:blipFill>
        <p:spPr>
          <a:xfrm>
            <a:off x="8454537" y="3706875"/>
            <a:ext cx="15285975" cy="7657900"/>
          </a:xfrm>
          <a:prstGeom prst="rect">
            <a:avLst/>
          </a:prstGeom>
          <a:noFill/>
          <a:ln>
            <a:noFill/>
          </a:ln>
        </p:spPr>
      </p:pic>
      <p:sp>
        <p:nvSpPr>
          <p:cNvPr id="246" name="Google Shape;246;p15"/>
          <p:cNvSpPr txBox="1">
            <a:spLocks noGrp="1"/>
          </p:cNvSpPr>
          <p:nvPr>
            <p:ph type="sldNum" idx="12"/>
          </p:nvPr>
        </p:nvSpPr>
        <p:spPr>
          <a:xfrm>
            <a:off x="17113568" y="9499702"/>
            <a:ext cx="1097400" cy="787500"/>
          </a:xfrm>
          <a:prstGeom prst="rect">
            <a:avLst/>
          </a:prstGeom>
        </p:spPr>
        <p:txBody>
          <a:bodyPr spcFirstLastPara="1" wrap="square" lIns="167625" tIns="167625" rIns="167625" bIns="167625" anchor="t" anchorCtr="0">
            <a:noAutofit/>
          </a:bodyPr>
          <a:lstStyle/>
          <a:p>
            <a:pPr marL="0" lvl="0" indent="0" algn="r" rtl="0">
              <a:spcBef>
                <a:spcPts val="0"/>
              </a:spcBef>
              <a:spcAft>
                <a:spcPts val="0"/>
              </a:spcAft>
              <a:buNone/>
            </a:pPr>
            <a:fld id="{00000000-1234-1234-1234-123412341234}" type="slidenum">
              <a:rPr lang="en-US"/>
              <a:t>5</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36C9B"/>
        </a:solidFill>
        <a:effectLst/>
      </p:bgPr>
    </p:bg>
    <p:spTree>
      <p:nvGrpSpPr>
        <p:cNvPr id="1" name="Shape 250"/>
        <p:cNvGrpSpPr/>
        <p:nvPr/>
      </p:nvGrpSpPr>
      <p:grpSpPr>
        <a:xfrm>
          <a:off x="0" y="0"/>
          <a:ext cx="0" cy="0"/>
          <a:chOff x="0" y="0"/>
          <a:chExt cx="0" cy="0"/>
        </a:xfrm>
      </p:grpSpPr>
      <p:cxnSp>
        <p:nvCxnSpPr>
          <p:cNvPr id="251" name="Google Shape;251;p16"/>
          <p:cNvCxnSpPr/>
          <p:nvPr/>
        </p:nvCxnSpPr>
        <p:spPr>
          <a:xfrm>
            <a:off x="0" y="1426212"/>
            <a:ext cx="18570600" cy="0"/>
          </a:xfrm>
          <a:prstGeom prst="straightConnector1">
            <a:avLst/>
          </a:prstGeom>
          <a:noFill/>
          <a:ln w="19050" cap="flat" cmpd="sng">
            <a:solidFill>
              <a:srgbClr val="FFFFFF"/>
            </a:solidFill>
            <a:prstDash val="solid"/>
            <a:round/>
            <a:headEnd type="none" w="sm" len="sm"/>
            <a:tailEnd type="none" w="sm" len="sm"/>
          </a:ln>
        </p:spPr>
      </p:cxnSp>
      <p:sp>
        <p:nvSpPr>
          <p:cNvPr id="252" name="Google Shape;252;p16"/>
          <p:cNvSpPr txBox="1"/>
          <p:nvPr/>
        </p:nvSpPr>
        <p:spPr>
          <a:xfrm>
            <a:off x="1548328" y="584201"/>
            <a:ext cx="1095300" cy="2154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endParaRPr/>
          </a:p>
        </p:txBody>
      </p:sp>
      <p:sp>
        <p:nvSpPr>
          <p:cNvPr id="253" name="Google Shape;253;p16"/>
          <p:cNvSpPr txBox="1"/>
          <p:nvPr/>
        </p:nvSpPr>
        <p:spPr>
          <a:xfrm>
            <a:off x="8461208" y="3335150"/>
            <a:ext cx="1302600" cy="2154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endParaRPr/>
          </a:p>
        </p:txBody>
      </p:sp>
      <p:grpSp>
        <p:nvGrpSpPr>
          <p:cNvPr id="254" name="Google Shape;254;p16"/>
          <p:cNvGrpSpPr/>
          <p:nvPr/>
        </p:nvGrpSpPr>
        <p:grpSpPr>
          <a:xfrm>
            <a:off x="0" y="1435737"/>
            <a:ext cx="18288118" cy="8851713"/>
            <a:chOff x="0" y="0"/>
            <a:chExt cx="4816592" cy="2331300"/>
          </a:xfrm>
        </p:grpSpPr>
        <p:sp>
          <p:nvSpPr>
            <p:cNvPr id="255" name="Google Shape;255;p16"/>
            <p:cNvSpPr/>
            <p:nvPr/>
          </p:nvSpPr>
          <p:spPr>
            <a:xfrm>
              <a:off x="0" y="0"/>
              <a:ext cx="4816592" cy="2331197"/>
            </a:xfrm>
            <a:custGeom>
              <a:avLst/>
              <a:gdLst/>
              <a:ahLst/>
              <a:cxnLst/>
              <a:rect l="l" t="t" r="r" b="b"/>
              <a:pathLst>
                <a:path w="4816592" h="2331197" extrusionOk="0">
                  <a:moveTo>
                    <a:pt x="0" y="0"/>
                  </a:moveTo>
                  <a:lnTo>
                    <a:pt x="4816592" y="0"/>
                  </a:lnTo>
                  <a:lnTo>
                    <a:pt x="4816592" y="2331197"/>
                  </a:lnTo>
                  <a:lnTo>
                    <a:pt x="0" y="2331197"/>
                  </a:lnTo>
                  <a:close/>
                </a:path>
              </a:pathLst>
            </a:custGeom>
            <a:solidFill>
              <a:srgbClr val="072B3E"/>
            </a:solidFill>
            <a:ln>
              <a:noFill/>
            </a:ln>
          </p:spPr>
          <p:txBody>
            <a:bodyPr/>
            <a:lstStyle/>
            <a:p>
              <a:endParaRPr lang="en-US"/>
            </a:p>
          </p:txBody>
        </p:sp>
        <p:sp>
          <p:nvSpPr>
            <p:cNvPr id="256" name="Google Shape;256;p16"/>
            <p:cNvSpPr txBox="1"/>
            <p:nvPr/>
          </p:nvSpPr>
          <p:spPr>
            <a:xfrm>
              <a:off x="0" y="0"/>
              <a:ext cx="4816500" cy="2331300"/>
            </a:xfrm>
            <a:prstGeom prst="rect">
              <a:avLst/>
            </a:prstGeom>
            <a:noFill/>
            <a:ln>
              <a:noFill/>
            </a:ln>
          </p:spPr>
          <p:txBody>
            <a:bodyPr spcFirstLastPara="1" wrap="square" lIns="50800" tIns="50800" rIns="50800" bIns="50800" anchor="ctr" anchorCtr="0">
              <a:noAutofit/>
            </a:bodyPr>
            <a:lstStyle/>
            <a:p>
              <a:pPr marL="0" marR="0" lvl="0" indent="0" algn="l" rtl="0">
                <a:lnSpc>
                  <a:spcPct val="20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cxnSp>
        <p:nvCxnSpPr>
          <p:cNvPr id="257" name="Google Shape;257;p16"/>
          <p:cNvCxnSpPr/>
          <p:nvPr/>
        </p:nvCxnSpPr>
        <p:spPr>
          <a:xfrm rot="10800000" flipH="1">
            <a:off x="12513877" y="933113"/>
            <a:ext cx="1029900" cy="300"/>
          </a:xfrm>
          <a:prstGeom prst="straightConnector1">
            <a:avLst/>
          </a:prstGeom>
          <a:noFill/>
          <a:ln w="28575" cap="flat" cmpd="sng">
            <a:solidFill>
              <a:srgbClr val="FFFFFF">
                <a:alpha val="69800"/>
              </a:srgbClr>
            </a:solidFill>
            <a:prstDash val="solid"/>
            <a:round/>
            <a:headEnd type="none" w="sm" len="sm"/>
            <a:tailEnd type="none" w="sm" len="sm"/>
          </a:ln>
        </p:spPr>
      </p:cxnSp>
      <p:sp>
        <p:nvSpPr>
          <p:cNvPr id="258" name="Google Shape;258;p16"/>
          <p:cNvSpPr txBox="1"/>
          <p:nvPr/>
        </p:nvSpPr>
        <p:spPr>
          <a:xfrm>
            <a:off x="10354200" y="593750"/>
            <a:ext cx="9000600" cy="231000"/>
          </a:xfrm>
          <a:prstGeom prst="rect">
            <a:avLst/>
          </a:prstGeom>
          <a:noFill/>
          <a:ln>
            <a:noFill/>
          </a:ln>
        </p:spPr>
        <p:txBody>
          <a:bodyPr spcFirstLastPara="1" wrap="square" lIns="0" tIns="0" rIns="0" bIns="0" anchor="t" anchorCtr="0">
            <a:spAutoFit/>
          </a:bodyPr>
          <a:lstStyle/>
          <a:p>
            <a:pPr marL="0" lvl="0" indent="0" algn="l" rtl="0">
              <a:lnSpc>
                <a:spcPct val="140000"/>
              </a:lnSpc>
              <a:spcBef>
                <a:spcPts val="0"/>
              </a:spcBef>
              <a:spcAft>
                <a:spcPts val="0"/>
              </a:spcAft>
              <a:buSzPts val="1100"/>
              <a:buNone/>
            </a:pPr>
            <a:r>
              <a:rPr lang="en-US" sz="1500">
                <a:solidFill>
                  <a:srgbClr val="FFFFFF"/>
                </a:solidFill>
                <a:latin typeface="Open Sans"/>
                <a:ea typeface="Open Sans"/>
                <a:cs typeface="Open Sans"/>
                <a:sym typeface="Open Sans"/>
              </a:rPr>
              <a:t>PROJECT OVERVIEW               EDA               MODELS BUILDUP            BUSINESS INSIGHTS</a:t>
            </a:r>
            <a:endParaRPr sz="1500">
              <a:solidFill>
                <a:srgbClr val="FFFFFF"/>
              </a:solidFill>
              <a:latin typeface="Open Sans"/>
              <a:ea typeface="Open Sans"/>
              <a:cs typeface="Open Sans"/>
              <a:sym typeface="Open Sans"/>
            </a:endParaRPr>
          </a:p>
        </p:txBody>
      </p:sp>
      <p:sp>
        <p:nvSpPr>
          <p:cNvPr id="259" name="Google Shape;259;p16"/>
          <p:cNvSpPr txBox="1"/>
          <p:nvPr/>
        </p:nvSpPr>
        <p:spPr>
          <a:xfrm>
            <a:off x="288775" y="345150"/>
            <a:ext cx="9000600" cy="692700"/>
          </a:xfrm>
          <a:prstGeom prst="rect">
            <a:avLst/>
          </a:prstGeom>
          <a:noFill/>
          <a:ln>
            <a:noFill/>
          </a:ln>
        </p:spPr>
        <p:txBody>
          <a:bodyPr spcFirstLastPara="1" wrap="square" lIns="0" tIns="0" rIns="0" bIns="0" anchor="t" anchorCtr="0">
            <a:spAutoFit/>
          </a:bodyPr>
          <a:lstStyle/>
          <a:p>
            <a:pPr marL="0" lvl="0" indent="0" algn="l" rtl="0">
              <a:lnSpc>
                <a:spcPct val="120000"/>
              </a:lnSpc>
              <a:spcBef>
                <a:spcPts val="0"/>
              </a:spcBef>
              <a:spcAft>
                <a:spcPts val="0"/>
              </a:spcAft>
              <a:buSzPts val="1100"/>
              <a:buNone/>
            </a:pPr>
            <a:r>
              <a:rPr lang="en-US" sz="4500" b="1">
                <a:solidFill>
                  <a:srgbClr val="FFFFFF"/>
                </a:solidFill>
                <a:latin typeface="Montserrat"/>
                <a:ea typeface="Montserrat"/>
                <a:cs typeface="Montserrat"/>
                <a:sym typeface="Montserrat"/>
              </a:rPr>
              <a:t>Flight Status Classification</a:t>
            </a:r>
            <a:endParaRPr sz="4500" b="1">
              <a:solidFill>
                <a:srgbClr val="FFFFFF"/>
              </a:solidFill>
              <a:latin typeface="Montserrat"/>
              <a:ea typeface="Montserrat"/>
              <a:cs typeface="Montserrat"/>
              <a:sym typeface="Montserrat"/>
            </a:endParaRPr>
          </a:p>
        </p:txBody>
      </p:sp>
      <p:sp>
        <p:nvSpPr>
          <p:cNvPr id="260" name="Google Shape;260;p16"/>
          <p:cNvSpPr txBox="1"/>
          <p:nvPr/>
        </p:nvSpPr>
        <p:spPr>
          <a:xfrm>
            <a:off x="1539475" y="2777088"/>
            <a:ext cx="1570200" cy="507900"/>
          </a:xfrm>
          <a:prstGeom prst="rect">
            <a:avLst/>
          </a:prstGeom>
          <a:noFill/>
          <a:ln>
            <a:noFill/>
          </a:ln>
        </p:spPr>
        <p:txBody>
          <a:bodyPr spcFirstLastPara="1" wrap="square" lIns="91425" tIns="91425" rIns="91425" bIns="91425" anchor="t" anchorCtr="0">
            <a:spAutoFit/>
          </a:bodyPr>
          <a:lstStyle/>
          <a:p>
            <a:pPr marL="0" lvl="0" indent="0" algn="ctr" rtl="0">
              <a:lnSpc>
                <a:spcPct val="120000"/>
              </a:lnSpc>
              <a:spcBef>
                <a:spcPts val="0"/>
              </a:spcBef>
              <a:spcAft>
                <a:spcPts val="0"/>
              </a:spcAft>
              <a:buNone/>
            </a:pPr>
            <a:r>
              <a:rPr lang="en-US" sz="2100" b="1">
                <a:solidFill>
                  <a:schemeClr val="lt1"/>
                </a:solidFill>
                <a:latin typeface="Montserrat"/>
                <a:ea typeface="Montserrat"/>
                <a:cs typeface="Montserrat"/>
                <a:sym typeface="Montserrat"/>
              </a:rPr>
              <a:t> </a:t>
            </a:r>
            <a:endParaRPr sz="2100" b="1">
              <a:solidFill>
                <a:schemeClr val="dk1"/>
              </a:solidFill>
              <a:latin typeface="Montserrat"/>
              <a:ea typeface="Montserrat"/>
              <a:cs typeface="Montserrat"/>
              <a:sym typeface="Montserrat"/>
            </a:endParaRPr>
          </a:p>
        </p:txBody>
      </p:sp>
      <p:sp>
        <p:nvSpPr>
          <p:cNvPr id="261" name="Google Shape;261;p16"/>
          <p:cNvSpPr/>
          <p:nvPr/>
        </p:nvSpPr>
        <p:spPr>
          <a:xfrm>
            <a:off x="981925" y="4635900"/>
            <a:ext cx="2837700" cy="1480500"/>
          </a:xfrm>
          <a:prstGeom prst="rect">
            <a:avLst/>
          </a:prstGeom>
          <a:solidFill>
            <a:srgbClr val="0D70A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ontserrat"/>
              <a:ea typeface="Montserrat"/>
              <a:cs typeface="Montserrat"/>
              <a:sym typeface="Montserrat"/>
            </a:endParaRPr>
          </a:p>
        </p:txBody>
      </p:sp>
      <p:sp>
        <p:nvSpPr>
          <p:cNvPr id="262" name="Google Shape;262;p16"/>
          <p:cNvSpPr txBox="1"/>
          <p:nvPr/>
        </p:nvSpPr>
        <p:spPr>
          <a:xfrm>
            <a:off x="1467275" y="5122206"/>
            <a:ext cx="1570200" cy="507900"/>
          </a:xfrm>
          <a:prstGeom prst="rect">
            <a:avLst/>
          </a:prstGeom>
          <a:noFill/>
          <a:ln>
            <a:noFill/>
          </a:ln>
        </p:spPr>
        <p:txBody>
          <a:bodyPr spcFirstLastPara="1" wrap="square" lIns="91425" tIns="91425" rIns="91425" bIns="91425" anchor="t" anchorCtr="0">
            <a:spAutoFit/>
          </a:bodyPr>
          <a:lstStyle/>
          <a:p>
            <a:pPr marL="0" lvl="0" indent="0" algn="ctr" rtl="0">
              <a:lnSpc>
                <a:spcPct val="120000"/>
              </a:lnSpc>
              <a:spcBef>
                <a:spcPts val="0"/>
              </a:spcBef>
              <a:spcAft>
                <a:spcPts val="0"/>
              </a:spcAft>
              <a:buNone/>
            </a:pPr>
            <a:r>
              <a:rPr lang="en-US" sz="2100" b="1">
                <a:solidFill>
                  <a:schemeClr val="lt1"/>
                </a:solidFill>
                <a:latin typeface="Montserrat"/>
                <a:ea typeface="Montserrat"/>
                <a:cs typeface="Montserrat"/>
                <a:sym typeface="Montserrat"/>
              </a:rPr>
              <a:t>DELAYED</a:t>
            </a:r>
            <a:endParaRPr sz="2100" b="1">
              <a:solidFill>
                <a:schemeClr val="dk1"/>
              </a:solidFill>
              <a:latin typeface="Montserrat"/>
              <a:ea typeface="Montserrat"/>
              <a:cs typeface="Montserrat"/>
              <a:sym typeface="Montserrat"/>
            </a:endParaRPr>
          </a:p>
        </p:txBody>
      </p:sp>
      <p:sp>
        <p:nvSpPr>
          <p:cNvPr id="263" name="Google Shape;263;p16"/>
          <p:cNvSpPr/>
          <p:nvPr/>
        </p:nvSpPr>
        <p:spPr>
          <a:xfrm>
            <a:off x="981925" y="6997250"/>
            <a:ext cx="2837700" cy="853800"/>
          </a:xfrm>
          <a:prstGeom prst="rect">
            <a:avLst/>
          </a:prstGeom>
          <a:solidFill>
            <a:srgbClr val="0D70A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ontserrat"/>
              <a:ea typeface="Montserrat"/>
              <a:cs typeface="Montserrat"/>
              <a:sym typeface="Montserrat"/>
            </a:endParaRPr>
          </a:p>
        </p:txBody>
      </p:sp>
      <p:sp>
        <p:nvSpPr>
          <p:cNvPr id="264" name="Google Shape;264;p16"/>
          <p:cNvSpPr txBox="1"/>
          <p:nvPr/>
        </p:nvSpPr>
        <p:spPr>
          <a:xfrm>
            <a:off x="1234675" y="7170200"/>
            <a:ext cx="2280000" cy="507900"/>
          </a:xfrm>
          <a:prstGeom prst="rect">
            <a:avLst/>
          </a:prstGeom>
          <a:noFill/>
          <a:ln>
            <a:noFill/>
          </a:ln>
        </p:spPr>
        <p:txBody>
          <a:bodyPr spcFirstLastPara="1" wrap="square" lIns="91425" tIns="91425" rIns="91425" bIns="91425" anchor="t" anchorCtr="0">
            <a:spAutoFit/>
          </a:bodyPr>
          <a:lstStyle/>
          <a:p>
            <a:pPr marL="0" lvl="0" indent="0" algn="ctr" rtl="0">
              <a:lnSpc>
                <a:spcPct val="120000"/>
              </a:lnSpc>
              <a:spcBef>
                <a:spcPts val="0"/>
              </a:spcBef>
              <a:spcAft>
                <a:spcPts val="0"/>
              </a:spcAft>
              <a:buNone/>
            </a:pPr>
            <a:r>
              <a:rPr lang="en-US" sz="2100" b="1">
                <a:solidFill>
                  <a:schemeClr val="lt1"/>
                </a:solidFill>
                <a:latin typeface="Montserrat"/>
                <a:ea typeface="Montserrat"/>
                <a:cs typeface="Montserrat"/>
                <a:sym typeface="Montserrat"/>
              </a:rPr>
              <a:t>CANCELLED</a:t>
            </a:r>
            <a:endParaRPr sz="2100" b="1">
              <a:solidFill>
                <a:schemeClr val="dk1"/>
              </a:solidFill>
              <a:latin typeface="Montserrat"/>
              <a:ea typeface="Montserrat"/>
              <a:cs typeface="Montserrat"/>
              <a:sym typeface="Montserrat"/>
            </a:endParaRPr>
          </a:p>
        </p:txBody>
      </p:sp>
      <p:sp>
        <p:nvSpPr>
          <p:cNvPr id="265" name="Google Shape;265;p16"/>
          <p:cNvSpPr txBox="1"/>
          <p:nvPr/>
        </p:nvSpPr>
        <p:spPr>
          <a:xfrm>
            <a:off x="3819625" y="6775750"/>
            <a:ext cx="9589500" cy="923700"/>
          </a:xfrm>
          <a:prstGeom prst="rect">
            <a:avLst/>
          </a:prstGeom>
          <a:noFill/>
          <a:ln>
            <a:noFill/>
          </a:ln>
        </p:spPr>
        <p:txBody>
          <a:bodyPr spcFirstLastPara="1" wrap="square" lIns="91425" tIns="91425" rIns="91425" bIns="91425" anchor="t" anchorCtr="0">
            <a:spAutoFit/>
          </a:bodyPr>
          <a:lstStyle/>
          <a:p>
            <a:pPr marL="0" lvl="0" indent="0" algn="l" rtl="0">
              <a:lnSpc>
                <a:spcPct val="140016"/>
              </a:lnSpc>
              <a:spcBef>
                <a:spcPts val="0"/>
              </a:spcBef>
              <a:spcAft>
                <a:spcPts val="0"/>
              </a:spcAft>
              <a:buNone/>
            </a:pPr>
            <a:endParaRPr sz="2000">
              <a:solidFill>
                <a:schemeClr val="lt1"/>
              </a:solidFill>
              <a:latin typeface="Montserrat"/>
              <a:ea typeface="Montserrat"/>
              <a:cs typeface="Montserrat"/>
              <a:sym typeface="Montserrat"/>
            </a:endParaRPr>
          </a:p>
          <a:p>
            <a:pPr marL="0" lvl="0" indent="0" algn="l" rtl="0">
              <a:lnSpc>
                <a:spcPct val="140016"/>
              </a:lnSpc>
              <a:spcBef>
                <a:spcPts val="0"/>
              </a:spcBef>
              <a:spcAft>
                <a:spcPts val="0"/>
              </a:spcAft>
              <a:buNone/>
            </a:pPr>
            <a:r>
              <a:rPr lang="en-US" sz="2000">
                <a:solidFill>
                  <a:schemeClr val="lt1"/>
                </a:solidFill>
                <a:latin typeface="Montserrat"/>
                <a:ea typeface="Montserrat"/>
                <a:cs typeface="Montserrat"/>
                <a:sym typeface="Montserrat"/>
              </a:rPr>
              <a:t>Flights scheduled to operate but did not take off </a:t>
            </a:r>
            <a:endParaRPr sz="2000">
              <a:solidFill>
                <a:schemeClr val="lt1"/>
              </a:solidFill>
              <a:latin typeface="Montserrat"/>
              <a:ea typeface="Montserrat"/>
              <a:cs typeface="Montserrat"/>
              <a:sym typeface="Montserrat"/>
            </a:endParaRPr>
          </a:p>
        </p:txBody>
      </p:sp>
      <p:sp>
        <p:nvSpPr>
          <p:cNvPr id="266" name="Google Shape;266;p16"/>
          <p:cNvSpPr/>
          <p:nvPr/>
        </p:nvSpPr>
        <p:spPr>
          <a:xfrm>
            <a:off x="981925" y="8587425"/>
            <a:ext cx="2837700" cy="853800"/>
          </a:xfrm>
          <a:prstGeom prst="rect">
            <a:avLst/>
          </a:prstGeom>
          <a:solidFill>
            <a:srgbClr val="0D70A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ontserrat"/>
              <a:ea typeface="Montserrat"/>
              <a:cs typeface="Montserrat"/>
              <a:sym typeface="Montserrat"/>
            </a:endParaRPr>
          </a:p>
        </p:txBody>
      </p:sp>
      <p:sp>
        <p:nvSpPr>
          <p:cNvPr id="267" name="Google Shape;267;p16"/>
          <p:cNvSpPr/>
          <p:nvPr/>
        </p:nvSpPr>
        <p:spPr>
          <a:xfrm>
            <a:off x="3819625" y="6969475"/>
            <a:ext cx="10570500" cy="853800"/>
          </a:xfrm>
          <a:prstGeom prst="rect">
            <a:avLst/>
          </a:prstGeom>
          <a:noFill/>
          <a:ln w="28575" cap="flat" cmpd="sng">
            <a:solidFill>
              <a:srgbClr val="036C9B"/>
            </a:solidFill>
            <a:prstDash val="lg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ontserrat"/>
              <a:ea typeface="Montserrat"/>
              <a:cs typeface="Montserrat"/>
              <a:sym typeface="Montserrat"/>
            </a:endParaRPr>
          </a:p>
        </p:txBody>
      </p:sp>
      <p:sp>
        <p:nvSpPr>
          <p:cNvPr id="268" name="Google Shape;268;p16"/>
          <p:cNvSpPr txBox="1"/>
          <p:nvPr/>
        </p:nvSpPr>
        <p:spPr>
          <a:xfrm>
            <a:off x="1539475" y="8760375"/>
            <a:ext cx="1871700" cy="507900"/>
          </a:xfrm>
          <a:prstGeom prst="rect">
            <a:avLst/>
          </a:prstGeom>
          <a:noFill/>
          <a:ln>
            <a:noFill/>
          </a:ln>
        </p:spPr>
        <p:txBody>
          <a:bodyPr spcFirstLastPara="1" wrap="square" lIns="91425" tIns="91425" rIns="91425" bIns="91425" anchor="t" anchorCtr="0">
            <a:spAutoFit/>
          </a:bodyPr>
          <a:lstStyle/>
          <a:p>
            <a:pPr marL="0" lvl="0" indent="0" algn="ctr" rtl="0">
              <a:lnSpc>
                <a:spcPct val="120000"/>
              </a:lnSpc>
              <a:spcBef>
                <a:spcPts val="0"/>
              </a:spcBef>
              <a:spcAft>
                <a:spcPts val="0"/>
              </a:spcAft>
              <a:buNone/>
            </a:pPr>
            <a:r>
              <a:rPr lang="en-US" sz="2100" b="1">
                <a:solidFill>
                  <a:schemeClr val="lt1"/>
                </a:solidFill>
                <a:latin typeface="Montserrat"/>
                <a:ea typeface="Montserrat"/>
                <a:cs typeface="Montserrat"/>
                <a:sym typeface="Montserrat"/>
              </a:rPr>
              <a:t>DIVERTED</a:t>
            </a:r>
            <a:endParaRPr sz="2100" b="1">
              <a:solidFill>
                <a:schemeClr val="dk1"/>
              </a:solidFill>
              <a:latin typeface="Montserrat"/>
              <a:ea typeface="Montserrat"/>
              <a:cs typeface="Montserrat"/>
              <a:sym typeface="Montserrat"/>
            </a:endParaRPr>
          </a:p>
        </p:txBody>
      </p:sp>
      <p:sp>
        <p:nvSpPr>
          <p:cNvPr id="269" name="Google Shape;269;p16"/>
          <p:cNvSpPr/>
          <p:nvPr/>
        </p:nvSpPr>
        <p:spPr>
          <a:xfrm>
            <a:off x="3819625" y="8587425"/>
            <a:ext cx="10570500" cy="853800"/>
          </a:xfrm>
          <a:prstGeom prst="rect">
            <a:avLst/>
          </a:prstGeom>
          <a:noFill/>
          <a:ln w="28575" cap="flat" cmpd="sng">
            <a:solidFill>
              <a:srgbClr val="036C9B"/>
            </a:solidFill>
            <a:prstDash val="lg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ontserrat"/>
              <a:ea typeface="Montserrat"/>
              <a:cs typeface="Montserrat"/>
              <a:sym typeface="Montserrat"/>
            </a:endParaRPr>
          </a:p>
        </p:txBody>
      </p:sp>
      <p:sp>
        <p:nvSpPr>
          <p:cNvPr id="270" name="Google Shape;270;p16"/>
          <p:cNvSpPr txBox="1"/>
          <p:nvPr/>
        </p:nvSpPr>
        <p:spPr>
          <a:xfrm>
            <a:off x="3752275" y="8552475"/>
            <a:ext cx="9724200" cy="923700"/>
          </a:xfrm>
          <a:prstGeom prst="rect">
            <a:avLst/>
          </a:prstGeom>
          <a:noFill/>
          <a:ln>
            <a:noFill/>
          </a:ln>
        </p:spPr>
        <p:txBody>
          <a:bodyPr spcFirstLastPara="1" wrap="square" lIns="91425" tIns="91425" rIns="91425" bIns="91425" anchor="t" anchorCtr="0">
            <a:spAutoFit/>
          </a:bodyPr>
          <a:lstStyle/>
          <a:p>
            <a:pPr marL="0" lvl="0" indent="0" algn="l" rtl="0">
              <a:lnSpc>
                <a:spcPct val="140016"/>
              </a:lnSpc>
              <a:spcBef>
                <a:spcPts val="0"/>
              </a:spcBef>
              <a:spcAft>
                <a:spcPts val="0"/>
              </a:spcAft>
              <a:buNone/>
            </a:pPr>
            <a:r>
              <a:rPr lang="en-US" sz="2000">
                <a:solidFill>
                  <a:schemeClr val="lt1"/>
                </a:solidFill>
                <a:latin typeface="Montserrat"/>
                <a:ea typeface="Montserrat"/>
                <a:cs typeface="Montserrat"/>
                <a:sym typeface="Montserrat"/>
              </a:rPr>
              <a:t>Flights unable to reach destination and is rerouted to land at a different airport from destination </a:t>
            </a:r>
            <a:endParaRPr sz="2000">
              <a:latin typeface="Montserrat"/>
              <a:ea typeface="Montserrat"/>
              <a:cs typeface="Montserrat"/>
              <a:sym typeface="Montserrat"/>
            </a:endParaRPr>
          </a:p>
        </p:txBody>
      </p:sp>
      <p:sp>
        <p:nvSpPr>
          <p:cNvPr id="271" name="Google Shape;271;p16"/>
          <p:cNvSpPr txBox="1"/>
          <p:nvPr/>
        </p:nvSpPr>
        <p:spPr>
          <a:xfrm>
            <a:off x="3925124" y="4923250"/>
            <a:ext cx="10464900" cy="923700"/>
          </a:xfrm>
          <a:prstGeom prst="rect">
            <a:avLst/>
          </a:prstGeom>
          <a:noFill/>
          <a:ln>
            <a:noFill/>
          </a:ln>
        </p:spPr>
        <p:txBody>
          <a:bodyPr spcFirstLastPara="1" wrap="square" lIns="91425" tIns="91425" rIns="91425" bIns="91425" anchor="t" anchorCtr="0">
            <a:spAutoFit/>
          </a:bodyPr>
          <a:lstStyle/>
          <a:p>
            <a:pPr marL="0" lvl="0" indent="0" algn="l" rtl="0">
              <a:lnSpc>
                <a:spcPct val="140016"/>
              </a:lnSpc>
              <a:spcBef>
                <a:spcPts val="0"/>
              </a:spcBef>
              <a:spcAft>
                <a:spcPts val="0"/>
              </a:spcAft>
              <a:buNone/>
            </a:pPr>
            <a:r>
              <a:rPr lang="en-US" sz="2000">
                <a:solidFill>
                  <a:schemeClr val="lt1"/>
                </a:solidFill>
                <a:latin typeface="Montserrat"/>
                <a:ea typeface="Montserrat"/>
                <a:cs typeface="Montserrat"/>
                <a:sym typeface="Montserrat"/>
              </a:rPr>
              <a:t>A flight is considered delayed if it arrives more than 15 minutes late, whether it departed on time or late.</a:t>
            </a:r>
            <a:endParaRPr sz="2000">
              <a:latin typeface="Montserrat"/>
              <a:ea typeface="Montserrat"/>
              <a:cs typeface="Montserrat"/>
              <a:sym typeface="Montserrat"/>
            </a:endParaRPr>
          </a:p>
        </p:txBody>
      </p:sp>
      <p:pic>
        <p:nvPicPr>
          <p:cNvPr id="272" name="Google Shape;272;p16"/>
          <p:cNvPicPr preferRelativeResize="0"/>
          <p:nvPr/>
        </p:nvPicPr>
        <p:blipFill>
          <a:blip r:embed="rId3">
            <a:alphaModFix/>
          </a:blip>
          <a:stretch>
            <a:fillRect/>
          </a:stretch>
        </p:blipFill>
        <p:spPr>
          <a:xfrm>
            <a:off x="11514150" y="5787952"/>
            <a:ext cx="9000602" cy="4509065"/>
          </a:xfrm>
          <a:prstGeom prst="rect">
            <a:avLst/>
          </a:prstGeom>
          <a:noFill/>
          <a:ln>
            <a:noFill/>
          </a:ln>
        </p:spPr>
      </p:pic>
      <p:sp>
        <p:nvSpPr>
          <p:cNvPr id="273" name="Google Shape;273;p16"/>
          <p:cNvSpPr/>
          <p:nvPr/>
        </p:nvSpPr>
        <p:spPr>
          <a:xfrm>
            <a:off x="3819625" y="4724813"/>
            <a:ext cx="10570500" cy="1480500"/>
          </a:xfrm>
          <a:prstGeom prst="rect">
            <a:avLst/>
          </a:prstGeom>
          <a:noFill/>
          <a:ln w="28575" cap="flat" cmpd="sng">
            <a:solidFill>
              <a:srgbClr val="036C9B"/>
            </a:solidFill>
            <a:prstDash val="lg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ontserrat"/>
              <a:ea typeface="Montserrat"/>
              <a:cs typeface="Montserrat"/>
              <a:sym typeface="Montserrat"/>
            </a:endParaRPr>
          </a:p>
        </p:txBody>
      </p:sp>
      <p:sp>
        <p:nvSpPr>
          <p:cNvPr id="274" name="Google Shape;274;p16"/>
          <p:cNvSpPr/>
          <p:nvPr/>
        </p:nvSpPr>
        <p:spPr>
          <a:xfrm>
            <a:off x="981925" y="2290813"/>
            <a:ext cx="2837700" cy="1480500"/>
          </a:xfrm>
          <a:prstGeom prst="rect">
            <a:avLst/>
          </a:prstGeom>
          <a:solidFill>
            <a:srgbClr val="0D70A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ontserrat"/>
              <a:ea typeface="Montserrat"/>
              <a:cs typeface="Montserrat"/>
              <a:sym typeface="Montserrat"/>
            </a:endParaRPr>
          </a:p>
        </p:txBody>
      </p:sp>
      <p:sp>
        <p:nvSpPr>
          <p:cNvPr id="275" name="Google Shape;275;p16"/>
          <p:cNvSpPr txBox="1"/>
          <p:nvPr/>
        </p:nvSpPr>
        <p:spPr>
          <a:xfrm>
            <a:off x="1467275" y="2777118"/>
            <a:ext cx="1570200" cy="507900"/>
          </a:xfrm>
          <a:prstGeom prst="rect">
            <a:avLst/>
          </a:prstGeom>
          <a:noFill/>
          <a:ln>
            <a:noFill/>
          </a:ln>
        </p:spPr>
        <p:txBody>
          <a:bodyPr spcFirstLastPara="1" wrap="square" lIns="91425" tIns="91425" rIns="91425" bIns="91425" anchor="t" anchorCtr="0">
            <a:spAutoFit/>
          </a:bodyPr>
          <a:lstStyle/>
          <a:p>
            <a:pPr marL="0" lvl="0" indent="0" algn="ctr" rtl="0">
              <a:lnSpc>
                <a:spcPct val="120000"/>
              </a:lnSpc>
              <a:spcBef>
                <a:spcPts val="0"/>
              </a:spcBef>
              <a:spcAft>
                <a:spcPts val="0"/>
              </a:spcAft>
              <a:buNone/>
            </a:pPr>
            <a:r>
              <a:rPr lang="en-US" sz="2100" b="1">
                <a:solidFill>
                  <a:schemeClr val="lt1"/>
                </a:solidFill>
                <a:latin typeface="Montserrat"/>
                <a:ea typeface="Montserrat"/>
                <a:cs typeface="Montserrat"/>
                <a:sym typeface="Montserrat"/>
              </a:rPr>
              <a:t>ONTIME</a:t>
            </a:r>
            <a:endParaRPr sz="2100" b="1">
              <a:solidFill>
                <a:schemeClr val="dk1"/>
              </a:solidFill>
              <a:latin typeface="Montserrat"/>
              <a:ea typeface="Montserrat"/>
              <a:cs typeface="Montserrat"/>
              <a:sym typeface="Montserrat"/>
            </a:endParaRPr>
          </a:p>
        </p:txBody>
      </p:sp>
      <p:sp>
        <p:nvSpPr>
          <p:cNvPr id="276" name="Google Shape;276;p16"/>
          <p:cNvSpPr/>
          <p:nvPr/>
        </p:nvSpPr>
        <p:spPr>
          <a:xfrm>
            <a:off x="3819625" y="2290788"/>
            <a:ext cx="10570500" cy="1480500"/>
          </a:xfrm>
          <a:prstGeom prst="rect">
            <a:avLst/>
          </a:prstGeom>
          <a:noFill/>
          <a:ln w="28575" cap="flat" cmpd="sng">
            <a:solidFill>
              <a:srgbClr val="036C9B"/>
            </a:solidFill>
            <a:prstDash val="lg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ontserrat"/>
              <a:ea typeface="Montserrat"/>
              <a:cs typeface="Montserrat"/>
              <a:sym typeface="Montserrat"/>
            </a:endParaRPr>
          </a:p>
        </p:txBody>
      </p:sp>
      <p:sp>
        <p:nvSpPr>
          <p:cNvPr id="277" name="Google Shape;277;p16"/>
          <p:cNvSpPr txBox="1"/>
          <p:nvPr/>
        </p:nvSpPr>
        <p:spPr>
          <a:xfrm>
            <a:off x="3989725" y="2629100"/>
            <a:ext cx="10230300" cy="13038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r>
              <a:rPr lang="en-US" sz="1900">
                <a:solidFill>
                  <a:schemeClr val="lt1"/>
                </a:solidFill>
                <a:latin typeface="Montserrat"/>
                <a:ea typeface="Montserrat"/>
                <a:cs typeface="Montserrat"/>
                <a:sym typeface="Montserrat"/>
              </a:rPr>
              <a:t>A flight is considered on time if it arrives at its destination within 15 minutes of the scheduled arrival time, regardless of whether it departed on time or slightly late.</a:t>
            </a:r>
            <a:endParaRPr sz="1900">
              <a:solidFill>
                <a:schemeClr val="lt1"/>
              </a:solidFill>
              <a:latin typeface="Montserrat"/>
              <a:ea typeface="Montserrat"/>
              <a:cs typeface="Montserrat"/>
              <a:sym typeface="Montserrat"/>
            </a:endParaRPr>
          </a:p>
          <a:p>
            <a:pPr marL="0" lvl="0" indent="0" algn="l" rtl="0">
              <a:lnSpc>
                <a:spcPct val="115000"/>
              </a:lnSpc>
              <a:spcBef>
                <a:spcPts val="1200"/>
              </a:spcBef>
              <a:spcAft>
                <a:spcPts val="0"/>
              </a:spcAft>
              <a:buNone/>
            </a:pPr>
            <a:endParaRPr sz="1900">
              <a:solidFill>
                <a:schemeClr val="lt1"/>
              </a:solidFill>
              <a:latin typeface="Montserrat"/>
              <a:ea typeface="Montserrat"/>
              <a:cs typeface="Montserrat"/>
              <a:sym typeface="Montserrat"/>
            </a:endParaRPr>
          </a:p>
        </p:txBody>
      </p:sp>
      <p:sp>
        <p:nvSpPr>
          <p:cNvPr id="278" name="Google Shape;278;p16"/>
          <p:cNvSpPr txBox="1">
            <a:spLocks noGrp="1"/>
          </p:cNvSpPr>
          <p:nvPr>
            <p:ph type="sldNum" idx="12"/>
          </p:nvPr>
        </p:nvSpPr>
        <p:spPr>
          <a:xfrm>
            <a:off x="17113568" y="9499702"/>
            <a:ext cx="1097400" cy="787500"/>
          </a:xfrm>
          <a:prstGeom prst="rect">
            <a:avLst/>
          </a:prstGeom>
        </p:spPr>
        <p:txBody>
          <a:bodyPr spcFirstLastPara="1" wrap="square" lIns="167625" tIns="167625" rIns="167625" bIns="167625" anchor="t" anchorCtr="0">
            <a:noAutofit/>
          </a:bodyPr>
          <a:lstStyle/>
          <a:p>
            <a:pPr marL="0" lvl="0" indent="0" algn="r" rtl="0">
              <a:spcBef>
                <a:spcPts val="0"/>
              </a:spcBef>
              <a:spcAft>
                <a:spcPts val="0"/>
              </a:spcAft>
              <a:buNone/>
            </a:pPr>
            <a:fld id="{00000000-1234-1234-1234-123412341234}" type="slidenum">
              <a:rPr lang="en-US"/>
              <a:t>6</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36C9B"/>
        </a:solidFill>
        <a:effectLst/>
      </p:bgPr>
    </p:bg>
    <p:spTree>
      <p:nvGrpSpPr>
        <p:cNvPr id="1" name="Shape 282"/>
        <p:cNvGrpSpPr/>
        <p:nvPr/>
      </p:nvGrpSpPr>
      <p:grpSpPr>
        <a:xfrm>
          <a:off x="0" y="0"/>
          <a:ext cx="0" cy="0"/>
          <a:chOff x="0" y="0"/>
          <a:chExt cx="0" cy="0"/>
        </a:xfrm>
      </p:grpSpPr>
      <p:grpSp>
        <p:nvGrpSpPr>
          <p:cNvPr id="283" name="Google Shape;283;p17"/>
          <p:cNvGrpSpPr/>
          <p:nvPr/>
        </p:nvGrpSpPr>
        <p:grpSpPr>
          <a:xfrm>
            <a:off x="0" y="1435737"/>
            <a:ext cx="18288118" cy="8851713"/>
            <a:chOff x="0" y="0"/>
            <a:chExt cx="4816592" cy="2331300"/>
          </a:xfrm>
        </p:grpSpPr>
        <p:sp>
          <p:nvSpPr>
            <p:cNvPr id="284" name="Google Shape;284;p17"/>
            <p:cNvSpPr/>
            <p:nvPr/>
          </p:nvSpPr>
          <p:spPr>
            <a:xfrm>
              <a:off x="0" y="0"/>
              <a:ext cx="4816592" cy="2331197"/>
            </a:xfrm>
            <a:custGeom>
              <a:avLst/>
              <a:gdLst/>
              <a:ahLst/>
              <a:cxnLst/>
              <a:rect l="l" t="t" r="r" b="b"/>
              <a:pathLst>
                <a:path w="4816592" h="2331197" extrusionOk="0">
                  <a:moveTo>
                    <a:pt x="0" y="0"/>
                  </a:moveTo>
                  <a:lnTo>
                    <a:pt x="4816592" y="0"/>
                  </a:lnTo>
                  <a:lnTo>
                    <a:pt x="4816592" y="2331197"/>
                  </a:lnTo>
                  <a:lnTo>
                    <a:pt x="0" y="2331197"/>
                  </a:lnTo>
                  <a:close/>
                </a:path>
              </a:pathLst>
            </a:custGeom>
            <a:solidFill>
              <a:srgbClr val="072B3E"/>
            </a:solidFill>
            <a:ln>
              <a:noFill/>
            </a:ln>
          </p:spPr>
          <p:txBody>
            <a:bodyPr/>
            <a:lstStyle/>
            <a:p>
              <a:endParaRPr lang="en-US"/>
            </a:p>
          </p:txBody>
        </p:sp>
        <p:sp>
          <p:nvSpPr>
            <p:cNvPr id="285" name="Google Shape;285;p17"/>
            <p:cNvSpPr txBox="1"/>
            <p:nvPr/>
          </p:nvSpPr>
          <p:spPr>
            <a:xfrm>
              <a:off x="0" y="0"/>
              <a:ext cx="4816500" cy="2331300"/>
            </a:xfrm>
            <a:prstGeom prst="rect">
              <a:avLst/>
            </a:prstGeom>
            <a:noFill/>
            <a:ln>
              <a:noFill/>
            </a:ln>
          </p:spPr>
          <p:txBody>
            <a:bodyPr spcFirstLastPara="1" wrap="square" lIns="50800" tIns="50800" rIns="50800" bIns="50800" anchor="ctr" anchorCtr="0">
              <a:noAutofit/>
            </a:bodyPr>
            <a:lstStyle/>
            <a:p>
              <a:pPr marL="0" marR="0" lvl="0" indent="0" algn="l" rtl="0">
                <a:lnSpc>
                  <a:spcPct val="20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cxnSp>
        <p:nvCxnSpPr>
          <p:cNvPr id="286" name="Google Shape;286;p17"/>
          <p:cNvCxnSpPr/>
          <p:nvPr/>
        </p:nvCxnSpPr>
        <p:spPr>
          <a:xfrm>
            <a:off x="0" y="1426212"/>
            <a:ext cx="18570600" cy="0"/>
          </a:xfrm>
          <a:prstGeom prst="straightConnector1">
            <a:avLst/>
          </a:prstGeom>
          <a:noFill/>
          <a:ln w="19050" cap="flat" cmpd="sng">
            <a:solidFill>
              <a:srgbClr val="FFFFFF"/>
            </a:solidFill>
            <a:prstDash val="solid"/>
            <a:round/>
            <a:headEnd type="none" w="sm" len="sm"/>
            <a:tailEnd type="none" w="sm" len="sm"/>
          </a:ln>
        </p:spPr>
      </p:cxnSp>
      <p:sp>
        <p:nvSpPr>
          <p:cNvPr id="287" name="Google Shape;287;p17"/>
          <p:cNvSpPr txBox="1"/>
          <p:nvPr/>
        </p:nvSpPr>
        <p:spPr>
          <a:xfrm>
            <a:off x="1548328" y="584201"/>
            <a:ext cx="1095300" cy="2154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endParaRPr/>
          </a:p>
        </p:txBody>
      </p:sp>
      <p:sp>
        <p:nvSpPr>
          <p:cNvPr id="288" name="Google Shape;288;p17"/>
          <p:cNvSpPr txBox="1"/>
          <p:nvPr/>
        </p:nvSpPr>
        <p:spPr>
          <a:xfrm>
            <a:off x="8856051" y="3335150"/>
            <a:ext cx="1073700" cy="1386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endParaRPr sz="900"/>
          </a:p>
        </p:txBody>
      </p:sp>
      <p:sp>
        <p:nvSpPr>
          <p:cNvPr id="289" name="Google Shape;289;p17"/>
          <p:cNvSpPr txBox="1"/>
          <p:nvPr/>
        </p:nvSpPr>
        <p:spPr>
          <a:xfrm>
            <a:off x="9151792" y="2192150"/>
            <a:ext cx="2917200" cy="3849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2500" b="1">
                <a:solidFill>
                  <a:srgbClr val="FFFFFF"/>
                </a:solidFill>
                <a:latin typeface="Montserrat"/>
                <a:ea typeface="Montserrat"/>
                <a:cs typeface="Montserrat"/>
                <a:sym typeface="Montserrat"/>
              </a:rPr>
              <a:t>OnTime</a:t>
            </a:r>
            <a:endParaRPr sz="900"/>
          </a:p>
        </p:txBody>
      </p:sp>
      <p:sp>
        <p:nvSpPr>
          <p:cNvPr id="290" name="Google Shape;290;p17"/>
          <p:cNvSpPr txBox="1"/>
          <p:nvPr/>
        </p:nvSpPr>
        <p:spPr>
          <a:xfrm>
            <a:off x="12835452" y="2263088"/>
            <a:ext cx="2917200" cy="3849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2500" b="1">
                <a:solidFill>
                  <a:srgbClr val="FFFFFF"/>
                </a:solidFill>
                <a:latin typeface="Montserrat"/>
                <a:ea typeface="Montserrat"/>
                <a:cs typeface="Montserrat"/>
                <a:sym typeface="Montserrat"/>
              </a:rPr>
              <a:t>Delayed</a:t>
            </a:r>
            <a:endParaRPr sz="900"/>
          </a:p>
        </p:txBody>
      </p:sp>
      <p:sp>
        <p:nvSpPr>
          <p:cNvPr id="291" name="Google Shape;291;p17"/>
          <p:cNvSpPr txBox="1"/>
          <p:nvPr/>
        </p:nvSpPr>
        <p:spPr>
          <a:xfrm>
            <a:off x="9151792" y="3428552"/>
            <a:ext cx="2917200" cy="3849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2500" b="1">
                <a:solidFill>
                  <a:srgbClr val="FFFFFF"/>
                </a:solidFill>
                <a:latin typeface="Montserrat"/>
                <a:ea typeface="Montserrat"/>
                <a:cs typeface="Montserrat"/>
                <a:sym typeface="Montserrat"/>
              </a:rPr>
              <a:t>Cancelled</a:t>
            </a:r>
            <a:endParaRPr sz="900"/>
          </a:p>
        </p:txBody>
      </p:sp>
      <p:sp>
        <p:nvSpPr>
          <p:cNvPr id="292" name="Google Shape;292;p17"/>
          <p:cNvSpPr txBox="1"/>
          <p:nvPr/>
        </p:nvSpPr>
        <p:spPr>
          <a:xfrm>
            <a:off x="12835452" y="3499490"/>
            <a:ext cx="2917200" cy="3849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2500" b="1">
                <a:solidFill>
                  <a:srgbClr val="FFFFFF"/>
                </a:solidFill>
                <a:latin typeface="Montserrat"/>
                <a:ea typeface="Montserrat"/>
                <a:cs typeface="Montserrat"/>
                <a:sym typeface="Montserrat"/>
              </a:rPr>
              <a:t>Diverted</a:t>
            </a:r>
            <a:endParaRPr sz="900"/>
          </a:p>
        </p:txBody>
      </p:sp>
      <p:sp>
        <p:nvSpPr>
          <p:cNvPr id="293" name="Google Shape;293;p17"/>
          <p:cNvSpPr txBox="1"/>
          <p:nvPr/>
        </p:nvSpPr>
        <p:spPr>
          <a:xfrm>
            <a:off x="9151792" y="2733561"/>
            <a:ext cx="2917200" cy="276900"/>
          </a:xfrm>
          <a:prstGeom prst="rect">
            <a:avLst/>
          </a:prstGeom>
          <a:noFill/>
          <a:ln>
            <a:noFill/>
          </a:ln>
        </p:spPr>
        <p:txBody>
          <a:bodyPr spcFirstLastPara="1" wrap="square" lIns="0" tIns="0" rIns="0" bIns="0" anchor="t" anchorCtr="0">
            <a:spAutoFit/>
          </a:bodyPr>
          <a:lstStyle/>
          <a:p>
            <a:pPr marL="0" marR="0" lvl="0" indent="0" algn="l" rtl="0">
              <a:lnSpc>
                <a:spcPct val="140016"/>
              </a:lnSpc>
              <a:spcBef>
                <a:spcPts val="0"/>
              </a:spcBef>
              <a:spcAft>
                <a:spcPts val="0"/>
              </a:spcAft>
              <a:buNone/>
            </a:pPr>
            <a:r>
              <a:rPr lang="en-US" sz="1799">
                <a:solidFill>
                  <a:srgbClr val="FFFFFF"/>
                </a:solidFill>
                <a:latin typeface="Montserrat"/>
                <a:ea typeface="Montserrat"/>
                <a:cs typeface="Montserrat"/>
                <a:sym typeface="Montserrat"/>
              </a:rPr>
              <a:t>80.06% (62025662 cases)</a:t>
            </a:r>
            <a:endParaRPr sz="1799">
              <a:solidFill>
                <a:srgbClr val="FFFFFF"/>
              </a:solidFill>
              <a:latin typeface="Montserrat"/>
              <a:ea typeface="Montserrat"/>
              <a:cs typeface="Montserrat"/>
              <a:sym typeface="Montserrat"/>
            </a:endParaRPr>
          </a:p>
        </p:txBody>
      </p:sp>
      <p:sp>
        <p:nvSpPr>
          <p:cNvPr id="294" name="Google Shape;294;p17"/>
          <p:cNvSpPr txBox="1"/>
          <p:nvPr/>
        </p:nvSpPr>
        <p:spPr>
          <a:xfrm>
            <a:off x="12835452" y="2804499"/>
            <a:ext cx="2917200" cy="276900"/>
          </a:xfrm>
          <a:prstGeom prst="rect">
            <a:avLst/>
          </a:prstGeom>
          <a:noFill/>
          <a:ln>
            <a:noFill/>
          </a:ln>
        </p:spPr>
        <p:txBody>
          <a:bodyPr spcFirstLastPara="1" wrap="square" lIns="0" tIns="0" rIns="0" bIns="0" anchor="t" anchorCtr="0">
            <a:spAutoFit/>
          </a:bodyPr>
          <a:lstStyle/>
          <a:p>
            <a:pPr marL="0" lvl="0" indent="0" algn="l" rtl="0">
              <a:lnSpc>
                <a:spcPct val="140016"/>
              </a:lnSpc>
              <a:spcBef>
                <a:spcPts val="0"/>
              </a:spcBef>
              <a:spcAft>
                <a:spcPts val="0"/>
              </a:spcAft>
              <a:buNone/>
            </a:pPr>
            <a:r>
              <a:rPr lang="en-US" sz="1799">
                <a:solidFill>
                  <a:schemeClr val="lt1"/>
                </a:solidFill>
                <a:latin typeface="Montserrat"/>
                <a:ea typeface="Montserrat"/>
                <a:cs typeface="Montserrat"/>
                <a:sym typeface="Montserrat"/>
              </a:rPr>
              <a:t>17.2% (13256269 cases)</a:t>
            </a:r>
            <a:endParaRPr sz="1799">
              <a:solidFill>
                <a:srgbClr val="FFFFFF"/>
              </a:solidFill>
              <a:latin typeface="Montserrat"/>
              <a:ea typeface="Montserrat"/>
              <a:cs typeface="Montserrat"/>
              <a:sym typeface="Montserrat"/>
            </a:endParaRPr>
          </a:p>
        </p:txBody>
      </p:sp>
      <p:sp>
        <p:nvSpPr>
          <p:cNvPr id="295" name="Google Shape;295;p17"/>
          <p:cNvSpPr txBox="1"/>
          <p:nvPr/>
        </p:nvSpPr>
        <p:spPr>
          <a:xfrm>
            <a:off x="9151792" y="3968523"/>
            <a:ext cx="2917200" cy="276900"/>
          </a:xfrm>
          <a:prstGeom prst="rect">
            <a:avLst/>
          </a:prstGeom>
          <a:noFill/>
          <a:ln>
            <a:noFill/>
          </a:ln>
        </p:spPr>
        <p:txBody>
          <a:bodyPr spcFirstLastPara="1" wrap="square" lIns="0" tIns="0" rIns="0" bIns="0" anchor="t" anchorCtr="0">
            <a:spAutoFit/>
          </a:bodyPr>
          <a:lstStyle/>
          <a:p>
            <a:pPr marL="0" lvl="0" indent="0" algn="l" rtl="0">
              <a:lnSpc>
                <a:spcPct val="140016"/>
              </a:lnSpc>
              <a:spcBef>
                <a:spcPts val="0"/>
              </a:spcBef>
              <a:spcAft>
                <a:spcPts val="0"/>
              </a:spcAft>
              <a:buNone/>
            </a:pPr>
            <a:r>
              <a:rPr lang="en-US" sz="1799">
                <a:solidFill>
                  <a:schemeClr val="lt1"/>
                </a:solidFill>
                <a:latin typeface="Montserrat"/>
                <a:ea typeface="Montserrat"/>
                <a:cs typeface="Montserrat"/>
                <a:sym typeface="Montserrat"/>
              </a:rPr>
              <a:t>2.0% (1508474 cases)</a:t>
            </a:r>
            <a:endParaRPr sz="1799">
              <a:solidFill>
                <a:srgbClr val="FFFFFF"/>
              </a:solidFill>
              <a:latin typeface="Montserrat"/>
              <a:ea typeface="Montserrat"/>
              <a:cs typeface="Montserrat"/>
              <a:sym typeface="Montserrat"/>
            </a:endParaRPr>
          </a:p>
        </p:txBody>
      </p:sp>
      <p:sp>
        <p:nvSpPr>
          <p:cNvPr id="296" name="Google Shape;296;p17"/>
          <p:cNvSpPr txBox="1"/>
          <p:nvPr/>
        </p:nvSpPr>
        <p:spPr>
          <a:xfrm>
            <a:off x="12835452" y="4039461"/>
            <a:ext cx="2917200" cy="276900"/>
          </a:xfrm>
          <a:prstGeom prst="rect">
            <a:avLst/>
          </a:prstGeom>
          <a:noFill/>
          <a:ln>
            <a:noFill/>
          </a:ln>
        </p:spPr>
        <p:txBody>
          <a:bodyPr spcFirstLastPara="1" wrap="square" lIns="0" tIns="0" rIns="0" bIns="0" anchor="t" anchorCtr="0">
            <a:spAutoFit/>
          </a:bodyPr>
          <a:lstStyle/>
          <a:p>
            <a:pPr marL="0" marR="0" lvl="0" indent="0" algn="l" rtl="0">
              <a:lnSpc>
                <a:spcPct val="140016"/>
              </a:lnSpc>
              <a:spcBef>
                <a:spcPts val="0"/>
              </a:spcBef>
              <a:spcAft>
                <a:spcPts val="0"/>
              </a:spcAft>
              <a:buNone/>
            </a:pPr>
            <a:r>
              <a:rPr lang="en-US" sz="1799">
                <a:solidFill>
                  <a:srgbClr val="FFFFFF"/>
                </a:solidFill>
                <a:latin typeface="Montserrat"/>
                <a:ea typeface="Montserrat"/>
                <a:cs typeface="Montserrat"/>
                <a:sym typeface="Montserrat"/>
              </a:rPr>
              <a:t>0.2% (179145 cases)</a:t>
            </a:r>
            <a:endParaRPr sz="1799">
              <a:solidFill>
                <a:srgbClr val="FFFFFF"/>
              </a:solidFill>
              <a:latin typeface="Montserrat"/>
              <a:ea typeface="Montserrat"/>
              <a:cs typeface="Montserrat"/>
              <a:sym typeface="Montserrat"/>
            </a:endParaRPr>
          </a:p>
        </p:txBody>
      </p:sp>
      <p:pic>
        <p:nvPicPr>
          <p:cNvPr id="297" name="Google Shape;297;p17"/>
          <p:cNvPicPr preferRelativeResize="0"/>
          <p:nvPr/>
        </p:nvPicPr>
        <p:blipFill rotWithShape="1">
          <a:blip r:embed="rId3">
            <a:alphaModFix/>
          </a:blip>
          <a:srcRect t="3993" r="7415"/>
          <a:stretch/>
        </p:blipFill>
        <p:spPr>
          <a:xfrm>
            <a:off x="559475" y="2577050"/>
            <a:ext cx="6724251" cy="6228509"/>
          </a:xfrm>
          <a:prstGeom prst="rect">
            <a:avLst/>
          </a:prstGeom>
          <a:noFill/>
          <a:ln>
            <a:noFill/>
          </a:ln>
        </p:spPr>
      </p:pic>
      <p:sp>
        <p:nvSpPr>
          <p:cNvPr id="298" name="Google Shape;298;p17"/>
          <p:cNvSpPr txBox="1"/>
          <p:nvPr/>
        </p:nvSpPr>
        <p:spPr>
          <a:xfrm>
            <a:off x="234625" y="453825"/>
            <a:ext cx="15073500" cy="6927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4500" b="1">
                <a:solidFill>
                  <a:srgbClr val="FFFFFF"/>
                </a:solidFill>
                <a:latin typeface="Montserrat"/>
                <a:ea typeface="Montserrat"/>
                <a:cs typeface="Montserrat"/>
                <a:sym typeface="Montserrat"/>
              </a:rPr>
              <a:t>Flight Status Distribution</a:t>
            </a:r>
            <a:endParaRPr sz="4500"/>
          </a:p>
        </p:txBody>
      </p:sp>
      <p:sp>
        <p:nvSpPr>
          <p:cNvPr id="299" name="Google Shape;299;p17"/>
          <p:cNvSpPr/>
          <p:nvPr/>
        </p:nvSpPr>
        <p:spPr>
          <a:xfrm>
            <a:off x="8187100" y="5203500"/>
            <a:ext cx="9634800" cy="4446900"/>
          </a:xfrm>
          <a:prstGeom prst="rect">
            <a:avLst/>
          </a:prstGeom>
          <a:noFill/>
          <a:ln w="28575" cap="flat" cmpd="sng">
            <a:solidFill>
              <a:schemeClr val="lt1"/>
            </a:solidFill>
            <a:prstDash val="lg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ontserrat"/>
              <a:ea typeface="Montserrat"/>
              <a:cs typeface="Montserrat"/>
              <a:sym typeface="Montserrat"/>
            </a:endParaRPr>
          </a:p>
        </p:txBody>
      </p:sp>
      <p:sp>
        <p:nvSpPr>
          <p:cNvPr id="300" name="Google Shape;300;p17"/>
          <p:cNvSpPr txBox="1"/>
          <p:nvPr/>
        </p:nvSpPr>
        <p:spPr>
          <a:xfrm>
            <a:off x="8560775" y="5957700"/>
            <a:ext cx="9261000" cy="3692700"/>
          </a:xfrm>
          <a:prstGeom prst="rect">
            <a:avLst/>
          </a:prstGeom>
          <a:noFill/>
          <a:ln>
            <a:noFill/>
          </a:ln>
        </p:spPr>
        <p:txBody>
          <a:bodyPr spcFirstLastPara="1" wrap="square" lIns="0" tIns="0" rIns="0" bIns="0" anchor="t" anchorCtr="0">
            <a:spAutoFit/>
          </a:bodyPr>
          <a:lstStyle/>
          <a:p>
            <a:pPr marL="457200" marR="0" lvl="0" indent="-380936" algn="l" rtl="0">
              <a:lnSpc>
                <a:spcPct val="150000"/>
              </a:lnSpc>
              <a:spcBef>
                <a:spcPts val="0"/>
              </a:spcBef>
              <a:spcAft>
                <a:spcPts val="0"/>
              </a:spcAft>
              <a:buClr>
                <a:srgbClr val="FFFFFF"/>
              </a:buClr>
              <a:buSzPts val="2399"/>
              <a:buFont typeface="Montserrat"/>
              <a:buChar char="●"/>
            </a:pPr>
            <a:r>
              <a:rPr lang="en-US" sz="2399">
                <a:solidFill>
                  <a:srgbClr val="FFFFFF"/>
                </a:solidFill>
                <a:latin typeface="Montserrat"/>
                <a:ea typeface="Montserrat"/>
                <a:cs typeface="Montserrat"/>
                <a:sym typeface="Montserrat"/>
              </a:rPr>
              <a:t>Most of flights arrive on time (80%)</a:t>
            </a:r>
            <a:endParaRPr sz="2399">
              <a:solidFill>
                <a:srgbClr val="FFFFFF"/>
              </a:solidFill>
              <a:latin typeface="Montserrat"/>
              <a:ea typeface="Montserrat"/>
              <a:cs typeface="Montserrat"/>
              <a:sym typeface="Montserrat"/>
            </a:endParaRPr>
          </a:p>
          <a:p>
            <a:pPr marL="457200" marR="0" lvl="0" indent="-380936" algn="l" rtl="0">
              <a:lnSpc>
                <a:spcPct val="150000"/>
              </a:lnSpc>
              <a:spcBef>
                <a:spcPts val="0"/>
              </a:spcBef>
              <a:spcAft>
                <a:spcPts val="0"/>
              </a:spcAft>
              <a:buClr>
                <a:srgbClr val="FFFFFF"/>
              </a:buClr>
              <a:buSzPts val="2399"/>
              <a:buFont typeface="Montserrat"/>
              <a:buChar char="●"/>
            </a:pPr>
            <a:r>
              <a:rPr lang="en-US" sz="2399">
                <a:solidFill>
                  <a:srgbClr val="FFFFFF"/>
                </a:solidFill>
                <a:latin typeface="Montserrat"/>
                <a:ea typeface="Montserrat"/>
                <a:cs typeface="Montserrat"/>
                <a:sym typeface="Montserrat"/>
              </a:rPr>
              <a:t>Delays account for 90% of abnormal flights.</a:t>
            </a:r>
            <a:endParaRPr sz="2399">
              <a:solidFill>
                <a:srgbClr val="FFFFFF"/>
              </a:solidFill>
              <a:latin typeface="Montserrat"/>
              <a:ea typeface="Montserrat"/>
              <a:cs typeface="Montserrat"/>
              <a:sym typeface="Montserrat"/>
            </a:endParaRPr>
          </a:p>
          <a:p>
            <a:pPr marL="457200" marR="0" lvl="0" indent="-380936" algn="l" rtl="0">
              <a:lnSpc>
                <a:spcPct val="150000"/>
              </a:lnSpc>
              <a:spcBef>
                <a:spcPts val="0"/>
              </a:spcBef>
              <a:spcAft>
                <a:spcPts val="0"/>
              </a:spcAft>
              <a:buClr>
                <a:srgbClr val="FFFFFF"/>
              </a:buClr>
              <a:buSzPts val="2399"/>
              <a:buFont typeface="Open Sans"/>
              <a:buChar char="●"/>
            </a:pPr>
            <a:r>
              <a:rPr lang="en-US" sz="2399">
                <a:solidFill>
                  <a:srgbClr val="FFFFFF"/>
                </a:solidFill>
                <a:latin typeface="Montserrat"/>
                <a:ea typeface="Montserrat"/>
                <a:cs typeface="Montserrat"/>
                <a:sym typeface="Montserrat"/>
              </a:rPr>
              <a:t>The </a:t>
            </a:r>
            <a:r>
              <a:rPr lang="en-US" sz="2399" b="1">
                <a:solidFill>
                  <a:srgbClr val="FFFFFF"/>
                </a:solidFill>
                <a:latin typeface="Montserrat"/>
                <a:ea typeface="Montserrat"/>
                <a:cs typeface="Montserrat"/>
                <a:sym typeface="Montserrat"/>
              </a:rPr>
              <a:t>data imbalance</a:t>
            </a:r>
            <a:r>
              <a:rPr lang="en-US" sz="2399">
                <a:solidFill>
                  <a:srgbClr val="FFFFFF"/>
                </a:solidFill>
                <a:latin typeface="Montserrat"/>
                <a:ea typeface="Montserrat"/>
                <a:cs typeface="Montserrat"/>
                <a:sym typeface="Montserrat"/>
              </a:rPr>
              <a:t> is significant: </a:t>
            </a:r>
            <a:endParaRPr sz="2399">
              <a:solidFill>
                <a:srgbClr val="FFFFFF"/>
              </a:solidFill>
              <a:latin typeface="Montserrat"/>
              <a:ea typeface="Montserrat"/>
              <a:cs typeface="Montserrat"/>
              <a:sym typeface="Montserrat"/>
            </a:endParaRPr>
          </a:p>
          <a:p>
            <a:pPr marL="914400" marR="0" lvl="1" indent="-380936" algn="l" rtl="0">
              <a:lnSpc>
                <a:spcPct val="150000"/>
              </a:lnSpc>
              <a:spcBef>
                <a:spcPts val="0"/>
              </a:spcBef>
              <a:spcAft>
                <a:spcPts val="0"/>
              </a:spcAft>
              <a:buClr>
                <a:srgbClr val="FFFFFF"/>
              </a:buClr>
              <a:buSzPts val="2399"/>
              <a:buFont typeface="Montserrat"/>
              <a:buChar char="○"/>
            </a:pPr>
            <a:r>
              <a:rPr lang="en-US" sz="2399">
                <a:solidFill>
                  <a:srgbClr val="FFFFFF"/>
                </a:solidFill>
                <a:latin typeface="Montserrat"/>
                <a:ea typeface="Montserrat"/>
                <a:cs typeface="Montserrat"/>
                <a:sym typeface="Montserrat"/>
              </a:rPr>
              <a:t>the cancelled and diverted entities didn't exceed 5%, so we chose to </a:t>
            </a:r>
            <a:r>
              <a:rPr lang="en-US" sz="2399" b="1" u="sng">
                <a:solidFill>
                  <a:srgbClr val="FFFFFF"/>
                </a:solidFill>
                <a:latin typeface="Montserrat"/>
                <a:ea typeface="Montserrat"/>
                <a:cs typeface="Montserrat"/>
                <a:sym typeface="Montserrat"/>
              </a:rPr>
              <a:t>exclude them in the machine learning part</a:t>
            </a:r>
            <a:r>
              <a:rPr lang="en-US" sz="2399">
                <a:solidFill>
                  <a:srgbClr val="FFFFFF"/>
                </a:solidFill>
                <a:latin typeface="Montserrat"/>
                <a:ea typeface="Montserrat"/>
                <a:cs typeface="Montserrat"/>
                <a:sym typeface="Montserrat"/>
              </a:rPr>
              <a:t>.</a:t>
            </a:r>
            <a:endParaRPr sz="2399">
              <a:solidFill>
                <a:srgbClr val="FFFFFF"/>
              </a:solidFill>
              <a:latin typeface="Montserrat"/>
              <a:ea typeface="Montserrat"/>
              <a:cs typeface="Montserrat"/>
              <a:sym typeface="Montserrat"/>
            </a:endParaRPr>
          </a:p>
          <a:p>
            <a:pPr marL="914400" marR="0" lvl="0" indent="0" algn="l" rtl="0">
              <a:lnSpc>
                <a:spcPct val="150000"/>
              </a:lnSpc>
              <a:spcBef>
                <a:spcPts val="0"/>
              </a:spcBef>
              <a:spcAft>
                <a:spcPts val="0"/>
              </a:spcAft>
              <a:buNone/>
            </a:pPr>
            <a:endParaRPr sz="2399">
              <a:solidFill>
                <a:srgbClr val="FFFFFF"/>
              </a:solidFill>
              <a:latin typeface="Montserrat"/>
              <a:ea typeface="Montserrat"/>
              <a:cs typeface="Montserrat"/>
              <a:sym typeface="Montserrat"/>
            </a:endParaRPr>
          </a:p>
        </p:txBody>
      </p:sp>
      <p:cxnSp>
        <p:nvCxnSpPr>
          <p:cNvPr id="301" name="Google Shape;301;p17"/>
          <p:cNvCxnSpPr/>
          <p:nvPr/>
        </p:nvCxnSpPr>
        <p:spPr>
          <a:xfrm rot="10800000" flipH="1">
            <a:off x="12513877" y="933113"/>
            <a:ext cx="1029900" cy="300"/>
          </a:xfrm>
          <a:prstGeom prst="straightConnector1">
            <a:avLst/>
          </a:prstGeom>
          <a:noFill/>
          <a:ln w="28575" cap="flat" cmpd="sng">
            <a:solidFill>
              <a:srgbClr val="FFFFFF">
                <a:alpha val="69800"/>
              </a:srgbClr>
            </a:solidFill>
            <a:prstDash val="solid"/>
            <a:round/>
            <a:headEnd type="none" w="sm" len="sm"/>
            <a:tailEnd type="none" w="sm" len="sm"/>
          </a:ln>
        </p:spPr>
      </p:cxnSp>
      <p:sp>
        <p:nvSpPr>
          <p:cNvPr id="302" name="Google Shape;302;p17"/>
          <p:cNvSpPr txBox="1"/>
          <p:nvPr/>
        </p:nvSpPr>
        <p:spPr>
          <a:xfrm>
            <a:off x="10354200" y="593750"/>
            <a:ext cx="9000600" cy="231000"/>
          </a:xfrm>
          <a:prstGeom prst="rect">
            <a:avLst/>
          </a:prstGeom>
          <a:noFill/>
          <a:ln>
            <a:noFill/>
          </a:ln>
        </p:spPr>
        <p:txBody>
          <a:bodyPr spcFirstLastPara="1" wrap="square" lIns="0" tIns="0" rIns="0" bIns="0" anchor="t" anchorCtr="0">
            <a:spAutoFit/>
          </a:bodyPr>
          <a:lstStyle/>
          <a:p>
            <a:pPr marL="0" lvl="0" indent="0" algn="l" rtl="0">
              <a:lnSpc>
                <a:spcPct val="140000"/>
              </a:lnSpc>
              <a:spcBef>
                <a:spcPts val="0"/>
              </a:spcBef>
              <a:spcAft>
                <a:spcPts val="0"/>
              </a:spcAft>
              <a:buSzPts val="1100"/>
              <a:buNone/>
            </a:pPr>
            <a:r>
              <a:rPr lang="en-US" sz="1500">
                <a:solidFill>
                  <a:srgbClr val="FFFFFF"/>
                </a:solidFill>
                <a:latin typeface="Open Sans"/>
                <a:ea typeface="Open Sans"/>
                <a:cs typeface="Open Sans"/>
                <a:sym typeface="Open Sans"/>
              </a:rPr>
              <a:t>PROJECT OVERVIEW               EDA               MODELS BUILDUP            BUSINESS INSIGHTS</a:t>
            </a:r>
            <a:endParaRPr sz="1500">
              <a:solidFill>
                <a:srgbClr val="FFFFFF"/>
              </a:solidFill>
              <a:latin typeface="Open Sans"/>
              <a:ea typeface="Open Sans"/>
              <a:cs typeface="Open Sans"/>
              <a:sym typeface="Open Sans"/>
            </a:endParaRPr>
          </a:p>
        </p:txBody>
      </p:sp>
      <p:grpSp>
        <p:nvGrpSpPr>
          <p:cNvPr id="303" name="Google Shape;303;p17"/>
          <p:cNvGrpSpPr/>
          <p:nvPr/>
        </p:nvGrpSpPr>
        <p:grpSpPr>
          <a:xfrm>
            <a:off x="7581600" y="4459800"/>
            <a:ext cx="1570200" cy="1497900"/>
            <a:chOff x="7581600" y="4459800"/>
            <a:chExt cx="1570200" cy="1497900"/>
          </a:xfrm>
        </p:grpSpPr>
        <p:sp>
          <p:nvSpPr>
            <p:cNvPr id="304" name="Google Shape;304;p17"/>
            <p:cNvSpPr/>
            <p:nvPr/>
          </p:nvSpPr>
          <p:spPr>
            <a:xfrm>
              <a:off x="7581600" y="4459800"/>
              <a:ext cx="1570200" cy="1497900"/>
            </a:xfrm>
            <a:prstGeom prst="ellipse">
              <a:avLst/>
            </a:prstGeom>
            <a:solidFill>
              <a:srgbClr val="05679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ontserrat"/>
                <a:ea typeface="Montserrat"/>
                <a:cs typeface="Montserrat"/>
                <a:sym typeface="Montserrat"/>
              </a:endParaRPr>
            </a:p>
          </p:txBody>
        </p:sp>
        <p:pic>
          <p:nvPicPr>
            <p:cNvPr id="305" name="Google Shape;305;p17"/>
            <p:cNvPicPr preferRelativeResize="0"/>
            <p:nvPr/>
          </p:nvPicPr>
          <p:blipFill>
            <a:blip r:embed="rId4">
              <a:alphaModFix/>
            </a:blip>
            <a:stretch>
              <a:fillRect/>
            </a:stretch>
          </p:blipFill>
          <p:spPr>
            <a:xfrm>
              <a:off x="7829850" y="4671900"/>
              <a:ext cx="1073700" cy="1073700"/>
            </a:xfrm>
            <a:prstGeom prst="rect">
              <a:avLst/>
            </a:prstGeom>
            <a:noFill/>
            <a:ln>
              <a:noFill/>
            </a:ln>
          </p:spPr>
        </p:pic>
      </p:grpSp>
      <p:sp>
        <p:nvSpPr>
          <p:cNvPr id="306" name="Google Shape;306;p17"/>
          <p:cNvSpPr txBox="1">
            <a:spLocks noGrp="1"/>
          </p:cNvSpPr>
          <p:nvPr>
            <p:ph type="sldNum" idx="12"/>
          </p:nvPr>
        </p:nvSpPr>
        <p:spPr>
          <a:xfrm>
            <a:off x="17113568" y="9499702"/>
            <a:ext cx="1097400" cy="787500"/>
          </a:xfrm>
          <a:prstGeom prst="rect">
            <a:avLst/>
          </a:prstGeom>
        </p:spPr>
        <p:txBody>
          <a:bodyPr spcFirstLastPara="1" wrap="square" lIns="167625" tIns="167625" rIns="167625" bIns="167625" anchor="t" anchorCtr="0">
            <a:noAutofit/>
          </a:bodyPr>
          <a:lstStyle/>
          <a:p>
            <a:pPr marL="0" lvl="0" indent="0" algn="r" rtl="0">
              <a:spcBef>
                <a:spcPts val="0"/>
              </a:spcBef>
              <a:spcAft>
                <a:spcPts val="0"/>
              </a:spcAft>
              <a:buNone/>
            </a:pPr>
            <a:fld id="{00000000-1234-1234-1234-123412341234}" type="slidenum">
              <a:rPr lang="en-US"/>
              <a:t>7</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36C9B"/>
        </a:solidFill>
        <a:effectLst/>
      </p:bgPr>
    </p:bg>
    <p:spTree>
      <p:nvGrpSpPr>
        <p:cNvPr id="1" name="Shape 310"/>
        <p:cNvGrpSpPr/>
        <p:nvPr/>
      </p:nvGrpSpPr>
      <p:grpSpPr>
        <a:xfrm>
          <a:off x="0" y="0"/>
          <a:ext cx="0" cy="0"/>
          <a:chOff x="0" y="0"/>
          <a:chExt cx="0" cy="0"/>
        </a:xfrm>
      </p:grpSpPr>
      <p:grpSp>
        <p:nvGrpSpPr>
          <p:cNvPr id="311" name="Google Shape;311;p18"/>
          <p:cNvGrpSpPr/>
          <p:nvPr/>
        </p:nvGrpSpPr>
        <p:grpSpPr>
          <a:xfrm>
            <a:off x="0" y="1435287"/>
            <a:ext cx="18288118" cy="8851713"/>
            <a:chOff x="0" y="0"/>
            <a:chExt cx="4816592" cy="2331300"/>
          </a:xfrm>
        </p:grpSpPr>
        <p:sp>
          <p:nvSpPr>
            <p:cNvPr id="312" name="Google Shape;312;p18"/>
            <p:cNvSpPr/>
            <p:nvPr/>
          </p:nvSpPr>
          <p:spPr>
            <a:xfrm>
              <a:off x="0" y="0"/>
              <a:ext cx="4816592" cy="2331197"/>
            </a:xfrm>
            <a:custGeom>
              <a:avLst/>
              <a:gdLst/>
              <a:ahLst/>
              <a:cxnLst/>
              <a:rect l="l" t="t" r="r" b="b"/>
              <a:pathLst>
                <a:path w="4816592" h="2331197" extrusionOk="0">
                  <a:moveTo>
                    <a:pt x="0" y="0"/>
                  </a:moveTo>
                  <a:lnTo>
                    <a:pt x="4816592" y="0"/>
                  </a:lnTo>
                  <a:lnTo>
                    <a:pt x="4816592" y="2331197"/>
                  </a:lnTo>
                  <a:lnTo>
                    <a:pt x="0" y="2331197"/>
                  </a:lnTo>
                  <a:close/>
                </a:path>
              </a:pathLst>
            </a:custGeom>
            <a:solidFill>
              <a:srgbClr val="072B3E"/>
            </a:solidFill>
            <a:ln>
              <a:noFill/>
            </a:ln>
          </p:spPr>
          <p:txBody>
            <a:bodyPr/>
            <a:lstStyle/>
            <a:p>
              <a:endParaRPr lang="en-US"/>
            </a:p>
          </p:txBody>
        </p:sp>
        <p:sp>
          <p:nvSpPr>
            <p:cNvPr id="313" name="Google Shape;313;p18"/>
            <p:cNvSpPr txBox="1"/>
            <p:nvPr/>
          </p:nvSpPr>
          <p:spPr>
            <a:xfrm>
              <a:off x="0" y="0"/>
              <a:ext cx="4816500" cy="2331300"/>
            </a:xfrm>
            <a:prstGeom prst="rect">
              <a:avLst/>
            </a:prstGeom>
            <a:noFill/>
            <a:ln>
              <a:noFill/>
            </a:ln>
          </p:spPr>
          <p:txBody>
            <a:bodyPr spcFirstLastPara="1" wrap="square" lIns="50800" tIns="50800" rIns="50800" bIns="50800" anchor="ctr" anchorCtr="0">
              <a:noAutofit/>
            </a:bodyPr>
            <a:lstStyle/>
            <a:p>
              <a:pPr marL="0" marR="0" lvl="0" indent="0" algn="l" rtl="0">
                <a:lnSpc>
                  <a:spcPct val="20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cxnSp>
        <p:nvCxnSpPr>
          <p:cNvPr id="314" name="Google Shape;314;p18"/>
          <p:cNvCxnSpPr/>
          <p:nvPr/>
        </p:nvCxnSpPr>
        <p:spPr>
          <a:xfrm>
            <a:off x="0" y="1425762"/>
            <a:ext cx="18570600" cy="0"/>
          </a:xfrm>
          <a:prstGeom prst="straightConnector1">
            <a:avLst/>
          </a:prstGeom>
          <a:noFill/>
          <a:ln w="19050" cap="flat" cmpd="sng">
            <a:solidFill>
              <a:srgbClr val="FFFFFF"/>
            </a:solidFill>
            <a:prstDash val="solid"/>
            <a:round/>
            <a:headEnd type="none" w="sm" len="sm"/>
            <a:tailEnd type="none" w="sm" len="sm"/>
          </a:ln>
        </p:spPr>
      </p:cxnSp>
      <p:sp>
        <p:nvSpPr>
          <p:cNvPr id="315" name="Google Shape;315;p18"/>
          <p:cNvSpPr txBox="1"/>
          <p:nvPr/>
        </p:nvSpPr>
        <p:spPr>
          <a:xfrm>
            <a:off x="241075" y="362450"/>
            <a:ext cx="15073500" cy="6156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4000" b="1">
                <a:solidFill>
                  <a:srgbClr val="FFFFFF"/>
                </a:solidFill>
                <a:latin typeface="Montserrat"/>
                <a:ea typeface="Montserrat"/>
                <a:cs typeface="Montserrat"/>
                <a:sym typeface="Montserrat"/>
              </a:rPr>
              <a:t>Cancellation/Delay Rate By Airline</a:t>
            </a:r>
            <a:endParaRPr sz="4000"/>
          </a:p>
        </p:txBody>
      </p:sp>
      <p:sp>
        <p:nvSpPr>
          <p:cNvPr id="316" name="Google Shape;316;p18"/>
          <p:cNvSpPr txBox="1"/>
          <p:nvPr/>
        </p:nvSpPr>
        <p:spPr>
          <a:xfrm>
            <a:off x="12550300" y="5805825"/>
            <a:ext cx="5553900" cy="3038400"/>
          </a:xfrm>
          <a:prstGeom prst="rect">
            <a:avLst/>
          </a:prstGeom>
          <a:noFill/>
          <a:ln>
            <a:noFill/>
          </a:ln>
        </p:spPr>
        <p:txBody>
          <a:bodyPr spcFirstLastPara="1" wrap="square" lIns="0" tIns="0" rIns="0" bIns="0" anchor="t" anchorCtr="0">
            <a:spAutoFit/>
          </a:bodyPr>
          <a:lstStyle/>
          <a:p>
            <a:pPr marL="0" lvl="0" indent="0" algn="l" rtl="0">
              <a:lnSpc>
                <a:spcPct val="120000"/>
              </a:lnSpc>
              <a:spcBef>
                <a:spcPts val="0"/>
              </a:spcBef>
              <a:spcAft>
                <a:spcPts val="0"/>
              </a:spcAft>
              <a:buNone/>
            </a:pPr>
            <a:endParaRPr sz="2100">
              <a:solidFill>
                <a:schemeClr val="lt1"/>
              </a:solidFill>
              <a:latin typeface="Montserrat"/>
              <a:ea typeface="Montserrat"/>
              <a:cs typeface="Montserrat"/>
              <a:sym typeface="Montserrat"/>
            </a:endParaRPr>
          </a:p>
          <a:p>
            <a:pPr marL="457200" lvl="0" indent="-361950" algn="l" rtl="0">
              <a:lnSpc>
                <a:spcPct val="120000"/>
              </a:lnSpc>
              <a:spcBef>
                <a:spcPts val="0"/>
              </a:spcBef>
              <a:spcAft>
                <a:spcPts val="0"/>
              </a:spcAft>
              <a:buClr>
                <a:schemeClr val="lt1"/>
              </a:buClr>
              <a:buSzPts val="2100"/>
              <a:buFont typeface="Open Sans"/>
              <a:buChar char="-"/>
            </a:pPr>
            <a:r>
              <a:rPr lang="en-US" sz="2100" b="1">
                <a:solidFill>
                  <a:schemeClr val="lt1"/>
                </a:solidFill>
                <a:latin typeface="Montserrat"/>
                <a:ea typeface="Montserrat"/>
                <a:cs typeface="Montserrat"/>
                <a:sym typeface="Montserrat"/>
              </a:rPr>
              <a:t>Positive correlation </a:t>
            </a:r>
            <a:r>
              <a:rPr lang="en-US" sz="2100">
                <a:solidFill>
                  <a:schemeClr val="lt1"/>
                </a:solidFill>
                <a:latin typeface="Montserrat"/>
                <a:ea typeface="Montserrat"/>
                <a:cs typeface="Montserrat"/>
                <a:sym typeface="Montserrat"/>
              </a:rPr>
              <a:t>between delay rate &amp; severe delay rate</a:t>
            </a:r>
            <a:endParaRPr sz="2100">
              <a:solidFill>
                <a:schemeClr val="lt1"/>
              </a:solidFill>
              <a:latin typeface="Montserrat"/>
              <a:ea typeface="Montserrat"/>
              <a:cs typeface="Montserrat"/>
              <a:sym typeface="Montserrat"/>
            </a:endParaRPr>
          </a:p>
          <a:p>
            <a:pPr marL="457200" lvl="0" indent="-361950" algn="l" rtl="0">
              <a:lnSpc>
                <a:spcPct val="120000"/>
              </a:lnSpc>
              <a:spcBef>
                <a:spcPts val="0"/>
              </a:spcBef>
              <a:spcAft>
                <a:spcPts val="0"/>
              </a:spcAft>
              <a:buClr>
                <a:schemeClr val="lt1"/>
              </a:buClr>
              <a:buSzPts val="2100"/>
              <a:buFont typeface="Open Sans"/>
              <a:buChar char="-"/>
            </a:pPr>
            <a:r>
              <a:rPr lang="en-US" sz="2100">
                <a:solidFill>
                  <a:schemeClr val="lt1"/>
                </a:solidFill>
                <a:latin typeface="Montserrat"/>
                <a:ea typeface="Montserrat"/>
                <a:cs typeface="Montserrat"/>
                <a:sym typeface="Montserrat"/>
              </a:rPr>
              <a:t>Airlines having minor delays probably delay severely</a:t>
            </a:r>
            <a:endParaRPr sz="2100">
              <a:solidFill>
                <a:schemeClr val="lt1"/>
              </a:solidFill>
              <a:latin typeface="Montserrat"/>
              <a:ea typeface="Montserrat"/>
              <a:cs typeface="Montserrat"/>
              <a:sym typeface="Montserrat"/>
            </a:endParaRPr>
          </a:p>
          <a:p>
            <a:pPr marL="0" lvl="0" indent="0" algn="l" rtl="0">
              <a:lnSpc>
                <a:spcPct val="120000"/>
              </a:lnSpc>
              <a:spcBef>
                <a:spcPts val="0"/>
              </a:spcBef>
              <a:spcAft>
                <a:spcPts val="0"/>
              </a:spcAft>
              <a:buNone/>
            </a:pPr>
            <a:endParaRPr sz="2100">
              <a:solidFill>
                <a:schemeClr val="lt1"/>
              </a:solidFill>
              <a:latin typeface="Montserrat"/>
              <a:ea typeface="Montserrat"/>
              <a:cs typeface="Montserrat"/>
              <a:sym typeface="Montserrat"/>
            </a:endParaRPr>
          </a:p>
          <a:p>
            <a:pPr marL="0" lvl="0" indent="0" algn="l" rtl="0">
              <a:lnSpc>
                <a:spcPct val="120000"/>
              </a:lnSpc>
              <a:spcBef>
                <a:spcPts val="0"/>
              </a:spcBef>
              <a:spcAft>
                <a:spcPts val="0"/>
              </a:spcAft>
              <a:buNone/>
            </a:pPr>
            <a:endParaRPr sz="2100">
              <a:solidFill>
                <a:schemeClr val="lt1"/>
              </a:solidFill>
              <a:latin typeface="Montserrat"/>
              <a:ea typeface="Montserrat"/>
              <a:cs typeface="Montserrat"/>
              <a:sym typeface="Montserrat"/>
            </a:endParaRPr>
          </a:p>
          <a:p>
            <a:pPr marL="0" lvl="0" indent="0" algn="l" rtl="0">
              <a:lnSpc>
                <a:spcPct val="120000"/>
              </a:lnSpc>
              <a:spcBef>
                <a:spcPts val="0"/>
              </a:spcBef>
              <a:spcAft>
                <a:spcPts val="0"/>
              </a:spcAft>
              <a:buNone/>
            </a:pPr>
            <a:endParaRPr sz="2100">
              <a:solidFill>
                <a:schemeClr val="lt1"/>
              </a:solidFill>
              <a:latin typeface="Open Sans"/>
              <a:ea typeface="Open Sans"/>
              <a:cs typeface="Open Sans"/>
              <a:sym typeface="Open Sans"/>
            </a:endParaRPr>
          </a:p>
        </p:txBody>
      </p:sp>
      <p:pic>
        <p:nvPicPr>
          <p:cNvPr id="317" name="Google Shape;317;p18"/>
          <p:cNvPicPr preferRelativeResize="0"/>
          <p:nvPr/>
        </p:nvPicPr>
        <p:blipFill rotWithShape="1">
          <a:blip r:embed="rId3">
            <a:alphaModFix/>
          </a:blip>
          <a:srcRect l="3194" b="1156"/>
          <a:stretch/>
        </p:blipFill>
        <p:spPr>
          <a:xfrm>
            <a:off x="241075" y="2153675"/>
            <a:ext cx="11980373" cy="5602628"/>
          </a:xfrm>
          <a:prstGeom prst="rect">
            <a:avLst/>
          </a:prstGeom>
          <a:noFill/>
          <a:ln>
            <a:noFill/>
          </a:ln>
        </p:spPr>
      </p:pic>
      <p:cxnSp>
        <p:nvCxnSpPr>
          <p:cNvPr id="318" name="Google Shape;318;p18"/>
          <p:cNvCxnSpPr/>
          <p:nvPr/>
        </p:nvCxnSpPr>
        <p:spPr>
          <a:xfrm rot="10800000" flipH="1">
            <a:off x="12742477" y="932663"/>
            <a:ext cx="1029900" cy="300"/>
          </a:xfrm>
          <a:prstGeom prst="straightConnector1">
            <a:avLst/>
          </a:prstGeom>
          <a:noFill/>
          <a:ln w="28575" cap="flat" cmpd="sng">
            <a:solidFill>
              <a:srgbClr val="FFFFFF">
                <a:alpha val="69800"/>
              </a:srgbClr>
            </a:solidFill>
            <a:prstDash val="solid"/>
            <a:round/>
            <a:headEnd type="none" w="sm" len="sm"/>
            <a:tailEnd type="none" w="sm" len="sm"/>
          </a:ln>
        </p:spPr>
      </p:cxnSp>
      <p:sp>
        <p:nvSpPr>
          <p:cNvPr id="319" name="Google Shape;319;p18"/>
          <p:cNvSpPr txBox="1"/>
          <p:nvPr/>
        </p:nvSpPr>
        <p:spPr>
          <a:xfrm>
            <a:off x="10582800" y="593300"/>
            <a:ext cx="9000600" cy="231000"/>
          </a:xfrm>
          <a:prstGeom prst="rect">
            <a:avLst/>
          </a:prstGeom>
          <a:noFill/>
          <a:ln>
            <a:noFill/>
          </a:ln>
        </p:spPr>
        <p:txBody>
          <a:bodyPr spcFirstLastPara="1" wrap="square" lIns="0" tIns="0" rIns="0" bIns="0" anchor="t" anchorCtr="0">
            <a:spAutoFit/>
          </a:bodyPr>
          <a:lstStyle/>
          <a:p>
            <a:pPr marL="0" lvl="0" indent="0" algn="l" rtl="0">
              <a:lnSpc>
                <a:spcPct val="140000"/>
              </a:lnSpc>
              <a:spcBef>
                <a:spcPts val="0"/>
              </a:spcBef>
              <a:spcAft>
                <a:spcPts val="0"/>
              </a:spcAft>
              <a:buSzPts val="1100"/>
              <a:buNone/>
            </a:pPr>
            <a:r>
              <a:rPr lang="en-US" sz="1500">
                <a:solidFill>
                  <a:srgbClr val="FFFFFF"/>
                </a:solidFill>
                <a:latin typeface="Open Sans"/>
                <a:ea typeface="Open Sans"/>
                <a:cs typeface="Open Sans"/>
                <a:sym typeface="Open Sans"/>
              </a:rPr>
              <a:t>PROJECT OVERVIEW               EDA               MODELS BUILDUP            BUSINESS INSIGHTS</a:t>
            </a:r>
            <a:endParaRPr sz="1500">
              <a:solidFill>
                <a:srgbClr val="FFFFFF"/>
              </a:solidFill>
              <a:latin typeface="Open Sans"/>
              <a:ea typeface="Open Sans"/>
              <a:cs typeface="Open Sans"/>
              <a:sym typeface="Open Sans"/>
            </a:endParaRPr>
          </a:p>
        </p:txBody>
      </p:sp>
      <p:sp>
        <p:nvSpPr>
          <p:cNvPr id="320" name="Google Shape;320;p18"/>
          <p:cNvSpPr/>
          <p:nvPr/>
        </p:nvSpPr>
        <p:spPr>
          <a:xfrm>
            <a:off x="7262875" y="2644650"/>
            <a:ext cx="955200" cy="1428300"/>
          </a:xfrm>
          <a:prstGeom prst="rect">
            <a:avLst/>
          </a:prstGeom>
          <a:solidFill>
            <a:srgbClr val="FF0000">
              <a:alpha val="48640"/>
            </a:srgbClr>
          </a:soli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ontserrat"/>
              <a:ea typeface="Montserrat"/>
              <a:cs typeface="Montserrat"/>
              <a:sym typeface="Montserrat"/>
            </a:endParaRPr>
          </a:p>
        </p:txBody>
      </p:sp>
      <p:sp>
        <p:nvSpPr>
          <p:cNvPr id="321" name="Google Shape;321;p18"/>
          <p:cNvSpPr/>
          <p:nvPr/>
        </p:nvSpPr>
        <p:spPr>
          <a:xfrm>
            <a:off x="10582800" y="2644650"/>
            <a:ext cx="955200" cy="1428300"/>
          </a:xfrm>
          <a:prstGeom prst="rect">
            <a:avLst/>
          </a:prstGeom>
          <a:solidFill>
            <a:srgbClr val="FF0000">
              <a:alpha val="48640"/>
            </a:srgbClr>
          </a:soli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ontserrat"/>
              <a:ea typeface="Montserrat"/>
              <a:cs typeface="Montserrat"/>
              <a:sym typeface="Montserrat"/>
            </a:endParaRPr>
          </a:p>
        </p:txBody>
      </p:sp>
      <p:sp>
        <p:nvSpPr>
          <p:cNvPr id="322" name="Google Shape;322;p18"/>
          <p:cNvSpPr/>
          <p:nvPr/>
        </p:nvSpPr>
        <p:spPr>
          <a:xfrm>
            <a:off x="4735551" y="5012500"/>
            <a:ext cx="1095300" cy="2172300"/>
          </a:xfrm>
          <a:prstGeom prst="rect">
            <a:avLst/>
          </a:prstGeom>
          <a:solidFill>
            <a:srgbClr val="FF0000">
              <a:alpha val="48640"/>
            </a:srgbClr>
          </a:soli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ontserrat"/>
              <a:ea typeface="Montserrat"/>
              <a:cs typeface="Montserrat"/>
              <a:sym typeface="Montserrat"/>
            </a:endParaRPr>
          </a:p>
        </p:txBody>
      </p:sp>
      <p:sp>
        <p:nvSpPr>
          <p:cNvPr id="323" name="Google Shape;323;p18"/>
          <p:cNvSpPr txBox="1"/>
          <p:nvPr/>
        </p:nvSpPr>
        <p:spPr>
          <a:xfrm>
            <a:off x="12457725" y="2425313"/>
            <a:ext cx="5958900" cy="3038400"/>
          </a:xfrm>
          <a:prstGeom prst="rect">
            <a:avLst/>
          </a:prstGeom>
          <a:noFill/>
          <a:ln>
            <a:noFill/>
          </a:ln>
        </p:spPr>
        <p:txBody>
          <a:bodyPr spcFirstLastPara="1" wrap="square" lIns="0" tIns="0" rIns="0" bIns="0" anchor="t" anchorCtr="0">
            <a:spAutoFit/>
          </a:bodyPr>
          <a:lstStyle/>
          <a:p>
            <a:pPr marL="0" lvl="0" indent="0" algn="l" rtl="0">
              <a:lnSpc>
                <a:spcPct val="120000"/>
              </a:lnSpc>
              <a:spcBef>
                <a:spcPts val="0"/>
              </a:spcBef>
              <a:spcAft>
                <a:spcPts val="0"/>
              </a:spcAft>
              <a:buNone/>
            </a:pPr>
            <a:r>
              <a:rPr lang="en-US" sz="2100" b="1">
                <a:solidFill>
                  <a:schemeClr val="lt1"/>
                </a:solidFill>
                <a:latin typeface="Montserrat"/>
                <a:ea typeface="Montserrat"/>
                <a:cs typeface="Montserrat"/>
                <a:sym typeface="Montserrat"/>
              </a:rPr>
              <a:t>  Top 10 Airlines most frequently delay</a:t>
            </a:r>
            <a:r>
              <a:rPr lang="en-US" sz="2100" b="1">
                <a:solidFill>
                  <a:schemeClr val="lt1"/>
                </a:solidFill>
                <a:latin typeface="Open Sans"/>
                <a:ea typeface="Open Sans"/>
                <a:cs typeface="Open Sans"/>
                <a:sym typeface="Open Sans"/>
              </a:rPr>
              <a:t>:</a:t>
            </a:r>
            <a:endParaRPr sz="2100" b="1">
              <a:solidFill>
                <a:schemeClr val="lt1"/>
              </a:solidFill>
              <a:latin typeface="Open Sans"/>
              <a:ea typeface="Open Sans"/>
              <a:cs typeface="Open Sans"/>
              <a:sym typeface="Open Sans"/>
            </a:endParaRPr>
          </a:p>
          <a:p>
            <a:pPr marL="0" lvl="0" indent="0" algn="l" rtl="0">
              <a:lnSpc>
                <a:spcPct val="120000"/>
              </a:lnSpc>
              <a:spcBef>
                <a:spcPts val="0"/>
              </a:spcBef>
              <a:spcAft>
                <a:spcPts val="0"/>
              </a:spcAft>
              <a:buNone/>
            </a:pPr>
            <a:endParaRPr sz="2100" b="1">
              <a:solidFill>
                <a:schemeClr val="lt1"/>
              </a:solidFill>
              <a:latin typeface="Open Sans"/>
              <a:ea typeface="Open Sans"/>
              <a:cs typeface="Open Sans"/>
              <a:sym typeface="Open Sans"/>
            </a:endParaRPr>
          </a:p>
          <a:p>
            <a:pPr marL="0" lvl="0" indent="0" algn="ctr" rtl="0">
              <a:lnSpc>
                <a:spcPct val="120000"/>
              </a:lnSpc>
              <a:spcBef>
                <a:spcPts val="0"/>
              </a:spcBef>
              <a:spcAft>
                <a:spcPts val="0"/>
              </a:spcAft>
              <a:buNone/>
            </a:pPr>
            <a:r>
              <a:rPr lang="en-US" sz="2100">
                <a:solidFill>
                  <a:schemeClr val="lt1"/>
                </a:solidFill>
                <a:latin typeface="Montserrat"/>
                <a:ea typeface="Montserrat"/>
                <a:cs typeface="Montserrat"/>
                <a:sym typeface="Montserrat"/>
              </a:rPr>
              <a:t>Allegiant Air;</a:t>
            </a:r>
            <a:endParaRPr sz="2100">
              <a:solidFill>
                <a:schemeClr val="lt1"/>
              </a:solidFill>
              <a:latin typeface="Montserrat"/>
              <a:ea typeface="Montserrat"/>
              <a:cs typeface="Montserrat"/>
              <a:sym typeface="Montserrat"/>
            </a:endParaRPr>
          </a:p>
          <a:p>
            <a:pPr marL="0" lvl="0" indent="0" algn="ctr" rtl="0">
              <a:lnSpc>
                <a:spcPct val="120000"/>
              </a:lnSpc>
              <a:spcBef>
                <a:spcPts val="0"/>
              </a:spcBef>
              <a:spcAft>
                <a:spcPts val="0"/>
              </a:spcAft>
              <a:buNone/>
            </a:pPr>
            <a:r>
              <a:rPr lang="en-US" sz="2100">
                <a:solidFill>
                  <a:schemeClr val="lt1"/>
                </a:solidFill>
                <a:latin typeface="Montserrat"/>
                <a:ea typeface="Montserrat"/>
                <a:cs typeface="Montserrat"/>
                <a:sym typeface="Montserrat"/>
              </a:rPr>
              <a:t>JetBlue Airways;</a:t>
            </a:r>
            <a:endParaRPr sz="2100">
              <a:solidFill>
                <a:schemeClr val="lt1"/>
              </a:solidFill>
              <a:latin typeface="Montserrat"/>
              <a:ea typeface="Montserrat"/>
              <a:cs typeface="Montserrat"/>
              <a:sym typeface="Montserrat"/>
            </a:endParaRPr>
          </a:p>
          <a:p>
            <a:pPr marL="0" lvl="0" indent="0" algn="ctr" rtl="0">
              <a:lnSpc>
                <a:spcPct val="120000"/>
              </a:lnSpc>
              <a:spcBef>
                <a:spcPts val="0"/>
              </a:spcBef>
              <a:spcAft>
                <a:spcPts val="0"/>
              </a:spcAft>
              <a:buNone/>
            </a:pPr>
            <a:r>
              <a:rPr lang="en-US" sz="2100">
                <a:solidFill>
                  <a:schemeClr val="lt1"/>
                </a:solidFill>
                <a:latin typeface="Montserrat"/>
                <a:ea typeface="Montserrat"/>
                <a:cs typeface="Montserrat"/>
                <a:sym typeface="Montserrat"/>
              </a:rPr>
              <a:t>Spirit Airlines;</a:t>
            </a:r>
            <a:endParaRPr sz="2100">
              <a:solidFill>
                <a:schemeClr val="lt1"/>
              </a:solidFill>
              <a:latin typeface="Montserrat"/>
              <a:ea typeface="Montserrat"/>
              <a:cs typeface="Montserrat"/>
              <a:sym typeface="Montserrat"/>
            </a:endParaRPr>
          </a:p>
          <a:p>
            <a:pPr marL="0" lvl="0" indent="0" algn="ctr" rtl="0">
              <a:lnSpc>
                <a:spcPct val="120000"/>
              </a:lnSpc>
              <a:spcBef>
                <a:spcPts val="0"/>
              </a:spcBef>
              <a:spcAft>
                <a:spcPts val="0"/>
              </a:spcAft>
              <a:buNone/>
            </a:pPr>
            <a:r>
              <a:rPr lang="en-US" sz="2100">
                <a:solidFill>
                  <a:schemeClr val="lt1"/>
                </a:solidFill>
                <a:latin typeface="Montserrat"/>
                <a:ea typeface="Montserrat"/>
                <a:cs typeface="Montserrat"/>
                <a:sym typeface="Montserrat"/>
              </a:rPr>
              <a:t>Skywest Airlines;</a:t>
            </a:r>
            <a:endParaRPr sz="2100">
              <a:solidFill>
                <a:schemeClr val="lt1"/>
              </a:solidFill>
              <a:latin typeface="Montserrat"/>
              <a:ea typeface="Montserrat"/>
              <a:cs typeface="Montserrat"/>
              <a:sym typeface="Montserrat"/>
            </a:endParaRPr>
          </a:p>
          <a:p>
            <a:pPr marL="0" lvl="0" indent="0" algn="ctr" rtl="0">
              <a:lnSpc>
                <a:spcPct val="120000"/>
              </a:lnSpc>
              <a:spcBef>
                <a:spcPts val="0"/>
              </a:spcBef>
              <a:spcAft>
                <a:spcPts val="0"/>
              </a:spcAft>
              <a:buNone/>
            </a:pPr>
            <a:endParaRPr sz="2100">
              <a:solidFill>
                <a:schemeClr val="lt1"/>
              </a:solidFill>
              <a:latin typeface="Montserrat"/>
              <a:ea typeface="Montserrat"/>
              <a:cs typeface="Montserrat"/>
              <a:sym typeface="Montserrat"/>
            </a:endParaRPr>
          </a:p>
          <a:p>
            <a:pPr marL="0" lvl="0" indent="0" algn="l" rtl="0">
              <a:lnSpc>
                <a:spcPct val="120000"/>
              </a:lnSpc>
              <a:spcBef>
                <a:spcPts val="0"/>
              </a:spcBef>
              <a:spcAft>
                <a:spcPts val="0"/>
              </a:spcAft>
              <a:buNone/>
            </a:pPr>
            <a:endParaRPr sz="2100">
              <a:solidFill>
                <a:schemeClr val="lt1"/>
              </a:solidFill>
              <a:latin typeface="Open Sans"/>
              <a:ea typeface="Open Sans"/>
              <a:cs typeface="Open Sans"/>
              <a:sym typeface="Open Sans"/>
            </a:endParaRPr>
          </a:p>
        </p:txBody>
      </p:sp>
      <p:sp>
        <p:nvSpPr>
          <p:cNvPr id="324" name="Google Shape;324;p18"/>
          <p:cNvSpPr txBox="1"/>
          <p:nvPr/>
        </p:nvSpPr>
        <p:spPr>
          <a:xfrm>
            <a:off x="519825" y="8272275"/>
            <a:ext cx="12091800" cy="1428300"/>
          </a:xfrm>
          <a:prstGeom prst="rect">
            <a:avLst/>
          </a:prstGeom>
          <a:noFill/>
          <a:ln>
            <a:noFill/>
          </a:ln>
        </p:spPr>
        <p:txBody>
          <a:bodyPr spcFirstLastPara="1" wrap="square" lIns="0" tIns="0" rIns="0" bIns="0" anchor="t" anchorCtr="0">
            <a:spAutoFit/>
          </a:bodyPr>
          <a:lstStyle/>
          <a:p>
            <a:pPr marL="0" lvl="0" indent="0" algn="l" rtl="0">
              <a:lnSpc>
                <a:spcPct val="120000"/>
              </a:lnSpc>
              <a:spcBef>
                <a:spcPts val="0"/>
              </a:spcBef>
              <a:spcAft>
                <a:spcPts val="0"/>
              </a:spcAft>
              <a:buNone/>
            </a:pPr>
            <a:r>
              <a:rPr lang="en-US" sz="1600" i="1">
                <a:solidFill>
                  <a:schemeClr val="lt1"/>
                </a:solidFill>
                <a:latin typeface="Open Sans"/>
                <a:ea typeface="Open Sans"/>
                <a:cs typeface="Open Sans"/>
                <a:sym typeface="Open Sans"/>
              </a:rPr>
              <a:t>*Besides heatmap, we also use ranking to investigate the potential correlation as the first step.</a:t>
            </a:r>
            <a:endParaRPr sz="1600" i="1">
              <a:solidFill>
                <a:schemeClr val="lt1"/>
              </a:solidFill>
              <a:latin typeface="Open Sans"/>
              <a:ea typeface="Open Sans"/>
              <a:cs typeface="Open Sans"/>
              <a:sym typeface="Open Sans"/>
            </a:endParaRPr>
          </a:p>
          <a:p>
            <a:pPr marL="0" lvl="0" indent="0" algn="l" rtl="0">
              <a:lnSpc>
                <a:spcPct val="120000"/>
              </a:lnSpc>
              <a:spcBef>
                <a:spcPts val="0"/>
              </a:spcBef>
              <a:spcAft>
                <a:spcPts val="0"/>
              </a:spcAft>
              <a:buClr>
                <a:schemeClr val="dk1"/>
              </a:buClr>
              <a:buSzPts val="1100"/>
              <a:buFont typeface="Arial"/>
              <a:buNone/>
            </a:pPr>
            <a:r>
              <a:rPr lang="en-US" sz="1600" i="1">
                <a:solidFill>
                  <a:schemeClr val="lt1"/>
                </a:solidFill>
                <a:latin typeface="Open Sans"/>
                <a:ea typeface="Open Sans"/>
                <a:cs typeface="Open Sans"/>
                <a:sym typeface="Open Sans"/>
              </a:rPr>
              <a:t>Key Terms:</a:t>
            </a:r>
            <a:endParaRPr sz="1600" i="1">
              <a:solidFill>
                <a:schemeClr val="lt1"/>
              </a:solidFill>
              <a:latin typeface="Open Sans"/>
              <a:ea typeface="Open Sans"/>
              <a:cs typeface="Open Sans"/>
              <a:sym typeface="Open Sans"/>
            </a:endParaRPr>
          </a:p>
          <a:p>
            <a:pPr marL="457200" lvl="0" indent="-330200" algn="l" rtl="0">
              <a:lnSpc>
                <a:spcPct val="120000"/>
              </a:lnSpc>
              <a:spcBef>
                <a:spcPts val="0"/>
              </a:spcBef>
              <a:spcAft>
                <a:spcPts val="0"/>
              </a:spcAft>
              <a:buClr>
                <a:schemeClr val="lt1"/>
              </a:buClr>
              <a:buSzPts val="1600"/>
              <a:buFont typeface="Open Sans"/>
              <a:buChar char="●"/>
            </a:pPr>
            <a:r>
              <a:rPr lang="en-US" sz="1600" i="1">
                <a:solidFill>
                  <a:schemeClr val="lt1"/>
                </a:solidFill>
                <a:latin typeface="Open Sans"/>
                <a:ea typeface="Open Sans"/>
                <a:cs typeface="Open Sans"/>
                <a:sym typeface="Open Sans"/>
              </a:rPr>
              <a:t>Delayed: &gt;15 minutes late.</a:t>
            </a:r>
            <a:endParaRPr sz="1600" i="1">
              <a:solidFill>
                <a:schemeClr val="lt1"/>
              </a:solidFill>
              <a:latin typeface="Open Sans"/>
              <a:ea typeface="Open Sans"/>
              <a:cs typeface="Open Sans"/>
              <a:sym typeface="Open Sans"/>
            </a:endParaRPr>
          </a:p>
          <a:p>
            <a:pPr marL="457200" lvl="0" indent="-330200" algn="l" rtl="0">
              <a:lnSpc>
                <a:spcPct val="120000"/>
              </a:lnSpc>
              <a:spcBef>
                <a:spcPts val="0"/>
              </a:spcBef>
              <a:spcAft>
                <a:spcPts val="0"/>
              </a:spcAft>
              <a:buClr>
                <a:schemeClr val="lt1"/>
              </a:buClr>
              <a:buSzPts val="1600"/>
              <a:buFont typeface="Open Sans"/>
              <a:buChar char="●"/>
            </a:pPr>
            <a:r>
              <a:rPr lang="en-US" sz="1600" i="1">
                <a:solidFill>
                  <a:schemeClr val="lt1"/>
                </a:solidFill>
                <a:latin typeface="Open Sans"/>
                <a:ea typeface="Open Sans"/>
                <a:cs typeface="Open Sans"/>
                <a:sym typeface="Open Sans"/>
              </a:rPr>
              <a:t>Severe Delayed: &gt;3 hours late.</a:t>
            </a:r>
            <a:endParaRPr sz="1600" i="1">
              <a:solidFill>
                <a:schemeClr val="lt1"/>
              </a:solidFill>
              <a:latin typeface="Open Sans"/>
              <a:ea typeface="Open Sans"/>
              <a:cs typeface="Open Sans"/>
              <a:sym typeface="Open Sans"/>
            </a:endParaRPr>
          </a:p>
          <a:p>
            <a:pPr marL="0" lvl="0" indent="0" algn="l" rtl="0">
              <a:lnSpc>
                <a:spcPct val="120000"/>
              </a:lnSpc>
              <a:spcBef>
                <a:spcPts val="0"/>
              </a:spcBef>
              <a:spcAft>
                <a:spcPts val="0"/>
              </a:spcAft>
              <a:buClr>
                <a:schemeClr val="dk1"/>
              </a:buClr>
              <a:buSzPts val="1100"/>
              <a:buFont typeface="Arial"/>
              <a:buNone/>
            </a:pPr>
            <a:endParaRPr sz="1600" i="1">
              <a:solidFill>
                <a:schemeClr val="lt1"/>
              </a:solidFill>
              <a:latin typeface="Open Sans"/>
              <a:ea typeface="Open Sans"/>
              <a:cs typeface="Open Sans"/>
              <a:sym typeface="Open Sans"/>
            </a:endParaRPr>
          </a:p>
        </p:txBody>
      </p:sp>
      <p:sp>
        <p:nvSpPr>
          <p:cNvPr id="325" name="Google Shape;325;p18"/>
          <p:cNvSpPr/>
          <p:nvPr/>
        </p:nvSpPr>
        <p:spPr>
          <a:xfrm>
            <a:off x="12550300" y="5840800"/>
            <a:ext cx="5553900" cy="2054400"/>
          </a:xfrm>
          <a:prstGeom prst="rect">
            <a:avLst/>
          </a:prstGeom>
          <a:noFill/>
          <a:ln w="28575" cap="flat" cmpd="sng">
            <a:solidFill>
              <a:schemeClr val="lt1"/>
            </a:solidFill>
            <a:prstDash val="lg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ontserrat"/>
              <a:ea typeface="Montserrat"/>
              <a:cs typeface="Montserrat"/>
              <a:sym typeface="Montserrat"/>
            </a:endParaRPr>
          </a:p>
        </p:txBody>
      </p:sp>
      <p:grpSp>
        <p:nvGrpSpPr>
          <p:cNvPr id="326" name="Google Shape;326;p18"/>
          <p:cNvGrpSpPr/>
          <p:nvPr/>
        </p:nvGrpSpPr>
        <p:grpSpPr>
          <a:xfrm>
            <a:off x="12347800" y="4734450"/>
            <a:ext cx="1570200" cy="1497900"/>
            <a:chOff x="7581600" y="4459800"/>
            <a:chExt cx="1570200" cy="1497900"/>
          </a:xfrm>
        </p:grpSpPr>
        <p:sp>
          <p:nvSpPr>
            <p:cNvPr id="327" name="Google Shape;327;p18"/>
            <p:cNvSpPr/>
            <p:nvPr/>
          </p:nvSpPr>
          <p:spPr>
            <a:xfrm>
              <a:off x="7581600" y="4459800"/>
              <a:ext cx="1570200" cy="1497900"/>
            </a:xfrm>
            <a:prstGeom prst="ellipse">
              <a:avLst/>
            </a:prstGeom>
            <a:solidFill>
              <a:srgbClr val="05679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ontserrat"/>
                <a:ea typeface="Montserrat"/>
                <a:cs typeface="Montserrat"/>
                <a:sym typeface="Montserrat"/>
              </a:endParaRPr>
            </a:p>
          </p:txBody>
        </p:sp>
        <p:pic>
          <p:nvPicPr>
            <p:cNvPr id="328" name="Google Shape;328;p18"/>
            <p:cNvPicPr preferRelativeResize="0"/>
            <p:nvPr/>
          </p:nvPicPr>
          <p:blipFill>
            <a:blip r:embed="rId4">
              <a:alphaModFix/>
            </a:blip>
            <a:stretch>
              <a:fillRect/>
            </a:stretch>
          </p:blipFill>
          <p:spPr>
            <a:xfrm>
              <a:off x="7829850" y="4671900"/>
              <a:ext cx="1073700" cy="1073700"/>
            </a:xfrm>
            <a:prstGeom prst="rect">
              <a:avLst/>
            </a:prstGeom>
            <a:noFill/>
            <a:ln>
              <a:noFill/>
            </a:ln>
          </p:spPr>
        </p:pic>
      </p:grpSp>
      <p:sp>
        <p:nvSpPr>
          <p:cNvPr id="329" name="Google Shape;329;p18"/>
          <p:cNvSpPr txBox="1">
            <a:spLocks noGrp="1"/>
          </p:cNvSpPr>
          <p:nvPr>
            <p:ph type="sldNum" idx="12"/>
          </p:nvPr>
        </p:nvSpPr>
        <p:spPr>
          <a:xfrm>
            <a:off x="17113568" y="9499702"/>
            <a:ext cx="1097400" cy="787500"/>
          </a:xfrm>
          <a:prstGeom prst="rect">
            <a:avLst/>
          </a:prstGeom>
        </p:spPr>
        <p:txBody>
          <a:bodyPr spcFirstLastPara="1" wrap="square" lIns="167625" tIns="167625" rIns="167625" bIns="167625" anchor="t" anchorCtr="0">
            <a:noAutofit/>
          </a:bodyPr>
          <a:lstStyle/>
          <a:p>
            <a:pPr marL="0" lvl="0" indent="0" algn="r" rtl="0">
              <a:spcBef>
                <a:spcPts val="0"/>
              </a:spcBef>
              <a:spcAft>
                <a:spcPts val="0"/>
              </a:spcAft>
              <a:buNone/>
            </a:pPr>
            <a:fld id="{00000000-1234-1234-1234-123412341234}" type="slidenum">
              <a:rPr lang="en-US"/>
              <a:t>8</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36C9B"/>
        </a:solidFill>
        <a:effectLst/>
      </p:bgPr>
    </p:bg>
    <p:spTree>
      <p:nvGrpSpPr>
        <p:cNvPr id="1" name="Shape 333"/>
        <p:cNvGrpSpPr/>
        <p:nvPr/>
      </p:nvGrpSpPr>
      <p:grpSpPr>
        <a:xfrm>
          <a:off x="0" y="0"/>
          <a:ext cx="0" cy="0"/>
          <a:chOff x="0" y="0"/>
          <a:chExt cx="0" cy="0"/>
        </a:xfrm>
      </p:grpSpPr>
      <p:grpSp>
        <p:nvGrpSpPr>
          <p:cNvPr id="334" name="Google Shape;334;p19"/>
          <p:cNvGrpSpPr/>
          <p:nvPr/>
        </p:nvGrpSpPr>
        <p:grpSpPr>
          <a:xfrm>
            <a:off x="0" y="1435287"/>
            <a:ext cx="18288118" cy="8851713"/>
            <a:chOff x="0" y="0"/>
            <a:chExt cx="4816592" cy="2331300"/>
          </a:xfrm>
        </p:grpSpPr>
        <p:sp>
          <p:nvSpPr>
            <p:cNvPr id="335" name="Google Shape;335;p19"/>
            <p:cNvSpPr/>
            <p:nvPr/>
          </p:nvSpPr>
          <p:spPr>
            <a:xfrm>
              <a:off x="0" y="0"/>
              <a:ext cx="4816592" cy="2331197"/>
            </a:xfrm>
            <a:custGeom>
              <a:avLst/>
              <a:gdLst/>
              <a:ahLst/>
              <a:cxnLst/>
              <a:rect l="l" t="t" r="r" b="b"/>
              <a:pathLst>
                <a:path w="4816592" h="2331197" extrusionOk="0">
                  <a:moveTo>
                    <a:pt x="0" y="0"/>
                  </a:moveTo>
                  <a:lnTo>
                    <a:pt x="4816592" y="0"/>
                  </a:lnTo>
                  <a:lnTo>
                    <a:pt x="4816592" y="2331197"/>
                  </a:lnTo>
                  <a:lnTo>
                    <a:pt x="0" y="2331197"/>
                  </a:lnTo>
                  <a:close/>
                </a:path>
              </a:pathLst>
            </a:custGeom>
            <a:solidFill>
              <a:srgbClr val="072B3E"/>
            </a:solidFill>
            <a:ln>
              <a:noFill/>
            </a:ln>
          </p:spPr>
          <p:txBody>
            <a:bodyPr/>
            <a:lstStyle/>
            <a:p>
              <a:endParaRPr lang="en-US"/>
            </a:p>
          </p:txBody>
        </p:sp>
        <p:sp>
          <p:nvSpPr>
            <p:cNvPr id="336" name="Google Shape;336;p19"/>
            <p:cNvSpPr txBox="1"/>
            <p:nvPr/>
          </p:nvSpPr>
          <p:spPr>
            <a:xfrm>
              <a:off x="0" y="0"/>
              <a:ext cx="4816500" cy="2331300"/>
            </a:xfrm>
            <a:prstGeom prst="rect">
              <a:avLst/>
            </a:prstGeom>
            <a:noFill/>
            <a:ln>
              <a:noFill/>
            </a:ln>
          </p:spPr>
          <p:txBody>
            <a:bodyPr spcFirstLastPara="1" wrap="square" lIns="50800" tIns="50800" rIns="50800" bIns="50800" anchor="ctr" anchorCtr="0">
              <a:noAutofit/>
            </a:bodyPr>
            <a:lstStyle/>
            <a:p>
              <a:pPr marL="0" marR="0" lvl="0" indent="0" algn="l" rtl="0">
                <a:lnSpc>
                  <a:spcPct val="20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cxnSp>
        <p:nvCxnSpPr>
          <p:cNvPr id="337" name="Google Shape;337;p19"/>
          <p:cNvCxnSpPr/>
          <p:nvPr/>
        </p:nvCxnSpPr>
        <p:spPr>
          <a:xfrm>
            <a:off x="0" y="1425762"/>
            <a:ext cx="18570600" cy="0"/>
          </a:xfrm>
          <a:prstGeom prst="straightConnector1">
            <a:avLst/>
          </a:prstGeom>
          <a:noFill/>
          <a:ln w="19050" cap="flat" cmpd="sng">
            <a:solidFill>
              <a:srgbClr val="FFFFFF"/>
            </a:solidFill>
            <a:prstDash val="solid"/>
            <a:round/>
            <a:headEnd type="none" w="sm" len="sm"/>
            <a:tailEnd type="none" w="sm" len="sm"/>
          </a:ln>
        </p:spPr>
      </p:cxnSp>
      <p:sp>
        <p:nvSpPr>
          <p:cNvPr id="338" name="Google Shape;338;p19"/>
          <p:cNvSpPr txBox="1"/>
          <p:nvPr/>
        </p:nvSpPr>
        <p:spPr>
          <a:xfrm>
            <a:off x="241075" y="362450"/>
            <a:ext cx="15073500" cy="6156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4000" b="1">
                <a:solidFill>
                  <a:srgbClr val="FFFFFF"/>
                </a:solidFill>
                <a:latin typeface="Montserrat"/>
                <a:ea typeface="Montserrat"/>
                <a:cs typeface="Montserrat"/>
                <a:sym typeface="Montserrat"/>
              </a:rPr>
              <a:t>Cancellation/Delay Rate By Airport</a:t>
            </a:r>
            <a:endParaRPr sz="4000"/>
          </a:p>
        </p:txBody>
      </p:sp>
      <p:cxnSp>
        <p:nvCxnSpPr>
          <p:cNvPr id="339" name="Google Shape;339;p19"/>
          <p:cNvCxnSpPr/>
          <p:nvPr/>
        </p:nvCxnSpPr>
        <p:spPr>
          <a:xfrm rot="10800000" flipH="1">
            <a:off x="12742477" y="932663"/>
            <a:ext cx="1029900" cy="300"/>
          </a:xfrm>
          <a:prstGeom prst="straightConnector1">
            <a:avLst/>
          </a:prstGeom>
          <a:noFill/>
          <a:ln w="28575" cap="flat" cmpd="sng">
            <a:solidFill>
              <a:srgbClr val="FFFFFF">
                <a:alpha val="69800"/>
              </a:srgbClr>
            </a:solidFill>
            <a:prstDash val="solid"/>
            <a:round/>
            <a:headEnd type="none" w="sm" len="sm"/>
            <a:tailEnd type="none" w="sm" len="sm"/>
          </a:ln>
        </p:spPr>
      </p:cxnSp>
      <p:sp>
        <p:nvSpPr>
          <p:cNvPr id="340" name="Google Shape;340;p19"/>
          <p:cNvSpPr txBox="1"/>
          <p:nvPr/>
        </p:nvSpPr>
        <p:spPr>
          <a:xfrm>
            <a:off x="10582800" y="593300"/>
            <a:ext cx="9000600" cy="231000"/>
          </a:xfrm>
          <a:prstGeom prst="rect">
            <a:avLst/>
          </a:prstGeom>
          <a:noFill/>
          <a:ln>
            <a:noFill/>
          </a:ln>
        </p:spPr>
        <p:txBody>
          <a:bodyPr spcFirstLastPara="1" wrap="square" lIns="0" tIns="0" rIns="0" bIns="0" anchor="t" anchorCtr="0">
            <a:spAutoFit/>
          </a:bodyPr>
          <a:lstStyle/>
          <a:p>
            <a:pPr marL="0" lvl="0" indent="0" algn="l" rtl="0">
              <a:lnSpc>
                <a:spcPct val="140000"/>
              </a:lnSpc>
              <a:spcBef>
                <a:spcPts val="0"/>
              </a:spcBef>
              <a:spcAft>
                <a:spcPts val="0"/>
              </a:spcAft>
              <a:buSzPts val="1100"/>
              <a:buNone/>
            </a:pPr>
            <a:r>
              <a:rPr lang="en-US" sz="1500">
                <a:solidFill>
                  <a:srgbClr val="FFFFFF"/>
                </a:solidFill>
                <a:latin typeface="Open Sans"/>
                <a:ea typeface="Open Sans"/>
                <a:cs typeface="Open Sans"/>
                <a:sym typeface="Open Sans"/>
              </a:rPr>
              <a:t>PROJECT OVERVIEW               EDA               MODELS BUILDUP            BUSINESS INSIGHTS</a:t>
            </a:r>
            <a:endParaRPr sz="1500">
              <a:solidFill>
                <a:srgbClr val="FFFFFF"/>
              </a:solidFill>
              <a:latin typeface="Open Sans"/>
              <a:ea typeface="Open Sans"/>
              <a:cs typeface="Open Sans"/>
              <a:sym typeface="Open Sans"/>
            </a:endParaRPr>
          </a:p>
        </p:txBody>
      </p:sp>
      <p:sp>
        <p:nvSpPr>
          <p:cNvPr id="341" name="Google Shape;341;p19"/>
          <p:cNvSpPr txBox="1"/>
          <p:nvPr/>
        </p:nvSpPr>
        <p:spPr>
          <a:xfrm>
            <a:off x="3868563" y="7871625"/>
            <a:ext cx="13245000" cy="1671600"/>
          </a:xfrm>
          <a:prstGeom prst="rect">
            <a:avLst/>
          </a:prstGeom>
          <a:noFill/>
          <a:ln>
            <a:noFill/>
          </a:ln>
        </p:spPr>
        <p:txBody>
          <a:bodyPr spcFirstLastPara="1" wrap="square" lIns="91425" tIns="91425" rIns="91425" bIns="91425" anchor="t" anchorCtr="0">
            <a:spAutoFit/>
          </a:bodyPr>
          <a:lstStyle/>
          <a:p>
            <a:pPr marL="0" lvl="0" indent="0" algn="ctr" rtl="0">
              <a:lnSpc>
                <a:spcPct val="120000"/>
              </a:lnSpc>
              <a:spcBef>
                <a:spcPts val="0"/>
              </a:spcBef>
              <a:spcAft>
                <a:spcPts val="0"/>
              </a:spcAft>
              <a:buNone/>
            </a:pPr>
            <a:r>
              <a:rPr lang="en-US" sz="2100" b="1">
                <a:solidFill>
                  <a:schemeClr val="lt1"/>
                </a:solidFill>
                <a:latin typeface="Montserrat"/>
                <a:ea typeface="Montserrat"/>
                <a:cs typeface="Montserrat"/>
                <a:sym typeface="Montserrat"/>
              </a:rPr>
              <a:t>Finding:</a:t>
            </a:r>
            <a:endParaRPr sz="2100" b="1">
              <a:solidFill>
                <a:schemeClr val="lt1"/>
              </a:solidFill>
              <a:latin typeface="Montserrat"/>
              <a:ea typeface="Montserrat"/>
              <a:cs typeface="Montserrat"/>
              <a:sym typeface="Montserrat"/>
            </a:endParaRPr>
          </a:p>
          <a:p>
            <a:pPr marL="457200" lvl="0" indent="-361950" algn="l" rtl="0">
              <a:lnSpc>
                <a:spcPct val="120000"/>
              </a:lnSpc>
              <a:spcBef>
                <a:spcPts val="0"/>
              </a:spcBef>
              <a:spcAft>
                <a:spcPts val="0"/>
              </a:spcAft>
              <a:buClr>
                <a:schemeClr val="lt1"/>
              </a:buClr>
              <a:buSzPts val="2100"/>
              <a:buFont typeface="Montserrat"/>
              <a:buChar char="●"/>
            </a:pPr>
            <a:r>
              <a:rPr lang="en-US" sz="2100">
                <a:solidFill>
                  <a:schemeClr val="lt1"/>
                </a:solidFill>
                <a:latin typeface="Montserrat"/>
                <a:ea typeface="Montserrat"/>
                <a:cs typeface="Montserrat"/>
                <a:sym typeface="Montserrat"/>
              </a:rPr>
              <a:t>We found that there are overlaps between the delayed departing and arriving airports.</a:t>
            </a:r>
            <a:endParaRPr sz="2100">
              <a:solidFill>
                <a:schemeClr val="lt1"/>
              </a:solidFill>
              <a:latin typeface="Montserrat"/>
              <a:ea typeface="Montserrat"/>
              <a:cs typeface="Montserrat"/>
              <a:sym typeface="Montserrat"/>
            </a:endParaRPr>
          </a:p>
          <a:p>
            <a:pPr marL="914400" lvl="1" indent="-361950" algn="l" rtl="0">
              <a:lnSpc>
                <a:spcPct val="120000"/>
              </a:lnSpc>
              <a:spcBef>
                <a:spcPts val="0"/>
              </a:spcBef>
              <a:spcAft>
                <a:spcPts val="0"/>
              </a:spcAft>
              <a:buClr>
                <a:schemeClr val="lt1"/>
              </a:buClr>
              <a:buSzPts val="2100"/>
              <a:buFont typeface="Montserrat"/>
              <a:buChar char="○"/>
            </a:pPr>
            <a:r>
              <a:rPr lang="en-US" sz="2100">
                <a:solidFill>
                  <a:schemeClr val="lt1"/>
                </a:solidFill>
                <a:latin typeface="Montserrat"/>
                <a:ea typeface="Montserrat"/>
                <a:cs typeface="Montserrat"/>
                <a:sym typeface="Montserrat"/>
              </a:rPr>
              <a:t>FOE; SFB; BIH</a:t>
            </a:r>
            <a:endParaRPr sz="2100" b="1">
              <a:solidFill>
                <a:schemeClr val="lt1"/>
              </a:solidFill>
              <a:latin typeface="Montserrat"/>
              <a:ea typeface="Montserrat"/>
              <a:cs typeface="Montserrat"/>
              <a:sym typeface="Montserrat"/>
            </a:endParaRPr>
          </a:p>
          <a:p>
            <a:pPr marL="457200" lvl="0" indent="-361950" algn="l" rtl="0">
              <a:lnSpc>
                <a:spcPct val="120000"/>
              </a:lnSpc>
              <a:spcBef>
                <a:spcPts val="0"/>
              </a:spcBef>
              <a:spcAft>
                <a:spcPts val="0"/>
              </a:spcAft>
              <a:buClr>
                <a:schemeClr val="lt1"/>
              </a:buClr>
              <a:buSzPts val="2100"/>
              <a:buFont typeface="Montserrat"/>
              <a:buChar char="●"/>
            </a:pPr>
            <a:r>
              <a:rPr lang="en-US" sz="2100">
                <a:solidFill>
                  <a:schemeClr val="lt1"/>
                </a:solidFill>
                <a:latin typeface="Montserrat"/>
                <a:ea typeface="Montserrat"/>
                <a:cs typeface="Montserrat"/>
                <a:sym typeface="Montserrat"/>
              </a:rPr>
              <a:t>Possible reasons: operational chaos</a:t>
            </a:r>
            <a:endParaRPr sz="2100">
              <a:solidFill>
                <a:schemeClr val="lt1"/>
              </a:solidFill>
              <a:latin typeface="Montserrat"/>
              <a:ea typeface="Montserrat"/>
              <a:cs typeface="Montserrat"/>
              <a:sym typeface="Montserrat"/>
            </a:endParaRPr>
          </a:p>
        </p:txBody>
      </p:sp>
      <p:sp>
        <p:nvSpPr>
          <p:cNvPr id="342" name="Google Shape;342;p19"/>
          <p:cNvSpPr/>
          <p:nvPr/>
        </p:nvSpPr>
        <p:spPr>
          <a:xfrm>
            <a:off x="3868575" y="7870325"/>
            <a:ext cx="12353100" cy="1811700"/>
          </a:xfrm>
          <a:prstGeom prst="rect">
            <a:avLst/>
          </a:prstGeom>
          <a:noFill/>
          <a:ln w="28575" cap="flat" cmpd="sng">
            <a:solidFill>
              <a:schemeClr val="lt1"/>
            </a:solidFill>
            <a:prstDash val="lg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ontserrat"/>
              <a:ea typeface="Montserrat"/>
              <a:cs typeface="Montserrat"/>
              <a:sym typeface="Montserrat"/>
            </a:endParaRPr>
          </a:p>
        </p:txBody>
      </p:sp>
      <p:grpSp>
        <p:nvGrpSpPr>
          <p:cNvPr id="343" name="Google Shape;343;p19"/>
          <p:cNvGrpSpPr/>
          <p:nvPr/>
        </p:nvGrpSpPr>
        <p:grpSpPr>
          <a:xfrm>
            <a:off x="12332875" y="3145675"/>
            <a:ext cx="1570200" cy="1497900"/>
            <a:chOff x="7581600" y="4459800"/>
            <a:chExt cx="1570200" cy="1497900"/>
          </a:xfrm>
        </p:grpSpPr>
        <p:sp>
          <p:nvSpPr>
            <p:cNvPr id="344" name="Google Shape;344;p19"/>
            <p:cNvSpPr/>
            <p:nvPr/>
          </p:nvSpPr>
          <p:spPr>
            <a:xfrm>
              <a:off x="7581600" y="4459800"/>
              <a:ext cx="1570200" cy="1497900"/>
            </a:xfrm>
            <a:prstGeom prst="ellipse">
              <a:avLst/>
            </a:prstGeom>
            <a:solidFill>
              <a:srgbClr val="05679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ontserrat"/>
                <a:ea typeface="Montserrat"/>
                <a:cs typeface="Montserrat"/>
                <a:sym typeface="Montserrat"/>
              </a:endParaRPr>
            </a:p>
          </p:txBody>
        </p:sp>
        <p:pic>
          <p:nvPicPr>
            <p:cNvPr id="345" name="Google Shape;345;p19"/>
            <p:cNvPicPr preferRelativeResize="0"/>
            <p:nvPr/>
          </p:nvPicPr>
          <p:blipFill>
            <a:blip r:embed="rId3">
              <a:alphaModFix/>
            </a:blip>
            <a:stretch>
              <a:fillRect/>
            </a:stretch>
          </p:blipFill>
          <p:spPr>
            <a:xfrm>
              <a:off x="7829850" y="4671900"/>
              <a:ext cx="1073700" cy="1073700"/>
            </a:xfrm>
            <a:prstGeom prst="rect">
              <a:avLst/>
            </a:prstGeom>
            <a:noFill/>
            <a:ln>
              <a:noFill/>
            </a:ln>
          </p:spPr>
        </p:pic>
      </p:grpSp>
      <p:pic>
        <p:nvPicPr>
          <p:cNvPr id="346" name="Google Shape;346;p19"/>
          <p:cNvPicPr preferRelativeResize="0"/>
          <p:nvPr/>
        </p:nvPicPr>
        <p:blipFill>
          <a:blip r:embed="rId4">
            <a:alphaModFix/>
          </a:blip>
          <a:stretch>
            <a:fillRect/>
          </a:stretch>
        </p:blipFill>
        <p:spPr>
          <a:xfrm>
            <a:off x="1548325" y="2416800"/>
            <a:ext cx="6846601" cy="4463788"/>
          </a:xfrm>
          <a:prstGeom prst="rect">
            <a:avLst/>
          </a:prstGeom>
          <a:noFill/>
          <a:ln>
            <a:noFill/>
          </a:ln>
        </p:spPr>
      </p:pic>
      <p:pic>
        <p:nvPicPr>
          <p:cNvPr id="347" name="Google Shape;347;p19"/>
          <p:cNvPicPr preferRelativeResize="0"/>
          <p:nvPr/>
        </p:nvPicPr>
        <p:blipFill>
          <a:blip r:embed="rId5">
            <a:alphaModFix/>
          </a:blip>
          <a:stretch>
            <a:fillRect/>
          </a:stretch>
        </p:blipFill>
        <p:spPr>
          <a:xfrm>
            <a:off x="9791425" y="2435475"/>
            <a:ext cx="6846600" cy="4424691"/>
          </a:xfrm>
          <a:prstGeom prst="rect">
            <a:avLst/>
          </a:prstGeom>
          <a:noFill/>
          <a:ln>
            <a:noFill/>
          </a:ln>
        </p:spPr>
      </p:pic>
      <p:sp>
        <p:nvSpPr>
          <p:cNvPr id="348" name="Google Shape;348;p19"/>
          <p:cNvSpPr/>
          <p:nvPr/>
        </p:nvSpPr>
        <p:spPr>
          <a:xfrm>
            <a:off x="1548325" y="3649400"/>
            <a:ext cx="624000" cy="1214700"/>
          </a:xfrm>
          <a:prstGeom prst="rect">
            <a:avLst/>
          </a:prstGeom>
          <a:solidFill>
            <a:srgbClr val="FF0000">
              <a:alpha val="48640"/>
            </a:srgbClr>
          </a:soli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ontserrat"/>
              <a:ea typeface="Montserrat"/>
              <a:cs typeface="Montserrat"/>
              <a:sym typeface="Montserrat"/>
            </a:endParaRPr>
          </a:p>
        </p:txBody>
      </p:sp>
      <p:sp>
        <p:nvSpPr>
          <p:cNvPr id="349" name="Google Shape;349;p19"/>
          <p:cNvSpPr/>
          <p:nvPr/>
        </p:nvSpPr>
        <p:spPr>
          <a:xfrm>
            <a:off x="9958800" y="2837300"/>
            <a:ext cx="624000" cy="812100"/>
          </a:xfrm>
          <a:prstGeom prst="rect">
            <a:avLst/>
          </a:prstGeom>
          <a:solidFill>
            <a:srgbClr val="FF0000">
              <a:alpha val="48640"/>
            </a:srgbClr>
          </a:soli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ontserrat"/>
              <a:ea typeface="Montserrat"/>
              <a:cs typeface="Montserrat"/>
              <a:sym typeface="Montserrat"/>
            </a:endParaRPr>
          </a:p>
        </p:txBody>
      </p:sp>
      <p:sp>
        <p:nvSpPr>
          <p:cNvPr id="350" name="Google Shape;350;p19"/>
          <p:cNvSpPr/>
          <p:nvPr/>
        </p:nvSpPr>
        <p:spPr>
          <a:xfrm>
            <a:off x="9958800" y="5653025"/>
            <a:ext cx="624000" cy="812100"/>
          </a:xfrm>
          <a:prstGeom prst="rect">
            <a:avLst/>
          </a:prstGeom>
          <a:solidFill>
            <a:srgbClr val="FF0000">
              <a:alpha val="48640"/>
            </a:srgbClr>
          </a:soli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ontserrat"/>
              <a:ea typeface="Montserrat"/>
              <a:cs typeface="Montserrat"/>
              <a:sym typeface="Montserrat"/>
            </a:endParaRPr>
          </a:p>
        </p:txBody>
      </p:sp>
      <p:grpSp>
        <p:nvGrpSpPr>
          <p:cNvPr id="351" name="Google Shape;351;p19"/>
          <p:cNvGrpSpPr/>
          <p:nvPr/>
        </p:nvGrpSpPr>
        <p:grpSpPr>
          <a:xfrm>
            <a:off x="2642625" y="7166400"/>
            <a:ext cx="1570200" cy="1497900"/>
            <a:chOff x="7581600" y="4459800"/>
            <a:chExt cx="1570200" cy="1497900"/>
          </a:xfrm>
        </p:grpSpPr>
        <p:sp>
          <p:nvSpPr>
            <p:cNvPr id="352" name="Google Shape;352;p19"/>
            <p:cNvSpPr/>
            <p:nvPr/>
          </p:nvSpPr>
          <p:spPr>
            <a:xfrm>
              <a:off x="7581600" y="4459800"/>
              <a:ext cx="1570200" cy="1497900"/>
            </a:xfrm>
            <a:prstGeom prst="ellipse">
              <a:avLst/>
            </a:prstGeom>
            <a:solidFill>
              <a:srgbClr val="05679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ontserrat"/>
                <a:ea typeface="Montserrat"/>
                <a:cs typeface="Montserrat"/>
                <a:sym typeface="Montserrat"/>
              </a:endParaRPr>
            </a:p>
          </p:txBody>
        </p:sp>
        <p:pic>
          <p:nvPicPr>
            <p:cNvPr id="353" name="Google Shape;353;p19"/>
            <p:cNvPicPr preferRelativeResize="0"/>
            <p:nvPr/>
          </p:nvPicPr>
          <p:blipFill>
            <a:blip r:embed="rId3">
              <a:alphaModFix/>
            </a:blip>
            <a:stretch>
              <a:fillRect/>
            </a:stretch>
          </p:blipFill>
          <p:spPr>
            <a:xfrm>
              <a:off x="7829850" y="4671900"/>
              <a:ext cx="1073700" cy="1073700"/>
            </a:xfrm>
            <a:prstGeom prst="rect">
              <a:avLst/>
            </a:prstGeom>
            <a:noFill/>
            <a:ln>
              <a:noFill/>
            </a:ln>
          </p:spPr>
        </p:pic>
      </p:grpSp>
      <p:sp>
        <p:nvSpPr>
          <p:cNvPr id="354" name="Google Shape;354;p19"/>
          <p:cNvSpPr txBox="1">
            <a:spLocks noGrp="1"/>
          </p:cNvSpPr>
          <p:nvPr>
            <p:ph type="sldNum" idx="12"/>
          </p:nvPr>
        </p:nvSpPr>
        <p:spPr>
          <a:xfrm>
            <a:off x="17113568" y="9499702"/>
            <a:ext cx="1097400" cy="787500"/>
          </a:xfrm>
          <a:prstGeom prst="rect">
            <a:avLst/>
          </a:prstGeom>
        </p:spPr>
        <p:txBody>
          <a:bodyPr spcFirstLastPara="1" wrap="square" lIns="167625" tIns="167625" rIns="167625" bIns="167625" anchor="t" anchorCtr="0">
            <a:noAutofit/>
          </a:bodyPr>
          <a:lstStyle/>
          <a:p>
            <a:pPr marL="0" lvl="0" indent="0" algn="r" rtl="0">
              <a:spcBef>
                <a:spcPts val="0"/>
              </a:spcBef>
              <a:spcAft>
                <a:spcPts val="0"/>
              </a:spcAft>
              <a:buNone/>
            </a:pPr>
            <a:fld id="{00000000-1234-1234-1234-123412341234}" type="slidenum">
              <a:rPr lang="en-US"/>
              <a:t>9</a:t>
            </a:fld>
            <a:endParaRPr/>
          </a:p>
        </p:txBody>
      </p:sp>
    </p:spTree>
  </p:cSld>
  <p:clrMapOvr>
    <a:masterClrMapping/>
  </p:clrMapOvr>
</p:sld>
</file>

<file path=ppt/theme/theme1.xml><?xml version="1.0" encoding="utf-8"?>
<a:theme xmlns:a="http://schemas.openxmlformats.org/drawingml/2006/main" name="Airline Business Plan Presentation">
  <a:themeElements>
    <a:clrScheme name="Office">
      <a:dk1>
        <a:srgbClr val="000000"/>
      </a:dk1>
      <a:lt1>
        <a:srgbClr val="FFFFFF"/>
      </a:lt1>
      <a:dk2>
        <a:srgbClr val="072B3E"/>
      </a:dk2>
      <a:lt2>
        <a:srgbClr val="0D70A0"/>
      </a:lt2>
      <a:accent1>
        <a:srgbClr val="036C9B"/>
      </a:accent1>
      <a:accent2>
        <a:srgbClr val="056793"/>
      </a:accent2>
      <a:accent3>
        <a:srgbClr val="FFFFFF"/>
      </a:accent3>
      <a:accent4>
        <a:srgbClr val="888888"/>
      </a:accent4>
      <a:accent5>
        <a:srgbClr val="666666"/>
      </a:accent5>
      <a:accent6>
        <a:srgbClr val="FFFFFF"/>
      </a:accent6>
      <a:hlink>
        <a:srgbClr val="072B3E"/>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3902</Words>
  <Application>Microsoft Macintosh PowerPoint</Application>
  <PresentationFormat>Custom</PresentationFormat>
  <Paragraphs>394</Paragraphs>
  <Slides>35</Slides>
  <Notes>35</Notes>
  <HiddenSlides>2</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35</vt:i4>
      </vt:variant>
    </vt:vector>
  </HeadingPairs>
  <TitlesOfParts>
    <vt:vector size="42" baseType="lpstr">
      <vt:lpstr>Calibri</vt:lpstr>
      <vt:lpstr>Montserrat</vt:lpstr>
      <vt:lpstr>Roboto Mono</vt:lpstr>
      <vt:lpstr>Open Sans</vt:lpstr>
      <vt:lpstr>Arial</vt:lpstr>
      <vt:lpstr>Times New Roman</vt:lpstr>
      <vt:lpstr>Airline Business Plan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Sun, Yiyi</cp:lastModifiedBy>
  <cp:revision>1</cp:revision>
  <dcterms:modified xsi:type="dcterms:W3CDTF">2024-12-03T20:44:49Z</dcterms:modified>
</cp:coreProperties>
</file>